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0"/>
  </p:notesMasterIdLst>
  <p:sldIdLst>
    <p:sldId id="397" r:id="rId3"/>
    <p:sldId id="257" r:id="rId4"/>
    <p:sldId id="398" r:id="rId5"/>
    <p:sldId id="288" r:id="rId6"/>
    <p:sldId id="292" r:id="rId7"/>
    <p:sldId id="296" r:id="rId8"/>
    <p:sldId id="294" r:id="rId9"/>
    <p:sldId id="298" r:id="rId10"/>
    <p:sldId id="295" r:id="rId11"/>
    <p:sldId id="300" r:id="rId12"/>
    <p:sldId id="305" r:id="rId13"/>
    <p:sldId id="304" r:id="rId14"/>
    <p:sldId id="303" r:id="rId15"/>
    <p:sldId id="301" r:id="rId16"/>
    <p:sldId id="307" r:id="rId17"/>
    <p:sldId id="306" r:id="rId18"/>
    <p:sldId id="310" r:id="rId19"/>
    <p:sldId id="309" r:id="rId20"/>
    <p:sldId id="308" r:id="rId21"/>
    <p:sldId id="313" r:id="rId22"/>
    <p:sldId id="314" r:id="rId23"/>
    <p:sldId id="318" r:id="rId24"/>
    <p:sldId id="316" r:id="rId25"/>
    <p:sldId id="317" r:id="rId26"/>
    <p:sldId id="320" r:id="rId27"/>
    <p:sldId id="319" r:id="rId28"/>
    <p:sldId id="323" r:id="rId29"/>
    <p:sldId id="322" r:id="rId30"/>
    <p:sldId id="324" r:id="rId31"/>
    <p:sldId id="321" r:id="rId32"/>
    <p:sldId id="325" r:id="rId33"/>
    <p:sldId id="328" r:id="rId34"/>
    <p:sldId id="330" r:id="rId35"/>
    <p:sldId id="329" r:id="rId36"/>
    <p:sldId id="331" r:id="rId37"/>
    <p:sldId id="333" r:id="rId38"/>
    <p:sldId id="285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94660"/>
  </p:normalViewPr>
  <p:slideViewPr>
    <p:cSldViewPr snapToGrid="0">
      <p:cViewPr>
        <p:scale>
          <a:sx n="100" d="100"/>
          <a:sy n="100" d="100"/>
        </p:scale>
        <p:origin x="1080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935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980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311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16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0770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9585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288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538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09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066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7689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59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5993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8405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925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404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4178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893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7079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024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37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212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417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919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405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4305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399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67169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54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29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08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17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88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8201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a86afcea67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a86afcea6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88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09716C-2243-40F9-8D53-A84493DF6A1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9B923B4-B469-4491-82DA-15AA17970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262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0695C52E-20A7-4E8F-A2DC-DB7117CE0E0C}"/>
              </a:ext>
            </a:extLst>
          </p:cNvPr>
          <p:cNvSpPr/>
          <p:nvPr/>
        </p:nvSpPr>
        <p:spPr>
          <a:xfrm>
            <a:off x="758698" y="0"/>
            <a:ext cx="955217" cy="36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a-ET" sz="1350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EDC2811-3EA7-4A71-90B7-ECC02E579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/>
          <a:stretch/>
        </p:blipFill>
        <p:spPr>
          <a:xfrm>
            <a:off x="926463" y="79519"/>
            <a:ext cx="619688" cy="2109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21AC57-3A2E-4DC8-9F4D-55E126271F5A}"/>
              </a:ext>
            </a:extLst>
          </p:cNvPr>
          <p:cNvSpPr/>
          <p:nvPr/>
        </p:nvSpPr>
        <p:spPr>
          <a:xfrm>
            <a:off x="3307405" y="2636720"/>
            <a:ext cx="25291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теория</a:t>
            </a:r>
            <a:endParaRPr lang="ru-RU" sz="105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2C4199-06AB-484A-9546-334257906BC7}"/>
              </a:ext>
            </a:extLst>
          </p:cNvPr>
          <p:cNvSpPr/>
          <p:nvPr/>
        </p:nvSpPr>
        <p:spPr>
          <a:xfrm>
            <a:off x="1916076" y="2110085"/>
            <a:ext cx="5311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подготовка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53B2F1-E045-4A11-B9F8-DEBBA4F75022}"/>
              </a:ext>
            </a:extLst>
          </p:cNvPr>
          <p:cNvSpPr/>
          <p:nvPr/>
        </p:nvSpPr>
        <p:spPr>
          <a:xfrm>
            <a:off x="3307405" y="3117188"/>
            <a:ext cx="25291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часть</a:t>
            </a:r>
            <a:endParaRPr lang="ru-RU" sz="1050" i="1" dirty="0"/>
          </a:p>
        </p:txBody>
      </p:sp>
    </p:spTree>
    <p:extLst>
      <p:ext uri="{BB962C8B-B14F-4D97-AF65-F5344CB8AC3E}">
        <p14:creationId xmlns:p14="http://schemas.microsoft.com/office/powerpoint/2010/main" val="114751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14A769-7ED7-464D-BE01-D068B64D23ED}"/>
              </a:ext>
            </a:extLst>
          </p:cNvPr>
          <p:cNvSpPr/>
          <p:nvPr/>
        </p:nvSpPr>
        <p:spPr>
          <a:xfrm>
            <a:off x="758699" y="755788"/>
            <a:ext cx="75685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Циклическое движение, времен­ная координата которого включает ряд последовательных фаз, пе­риодически повторяющихся в процессе движения вперед.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Каждая фаза имеет целевую направленность и присущую ей струк­туру. В беге скользящими шагами целесообразно выделить в пол­ном цикле (два шага) относительно одной ноги следующие фазы: </a:t>
            </a:r>
          </a:p>
          <a:p>
            <a:pPr indent="177800" algn="just"/>
            <a:endParaRPr lang="ru-RU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свободного </a:t>
            </a:r>
            <a:b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скольжения (проката); 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одноопорного </a:t>
            </a:r>
            <a:b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отталкивания;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двухопорного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отталкивания;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свободного маха; 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подтя­гивания;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загрузки.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кольжение широким шагом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9519" y="1879838"/>
            <a:ext cx="5277735" cy="29786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473105-9E90-42FA-ACE3-972BFD2B8732}"/>
              </a:ext>
            </a:extLst>
          </p:cNvPr>
          <p:cNvSpPr/>
          <p:nvPr/>
        </p:nvSpPr>
        <p:spPr>
          <a:xfrm>
            <a:off x="758699" y="404605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скользящими шагами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194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1CED70-490B-4BD0-B51D-F4FA2562B565}"/>
              </a:ext>
            </a:extLst>
          </p:cNvPr>
          <p:cNvSpPr/>
          <p:nvPr/>
        </p:nvSpPr>
        <p:spPr>
          <a:xfrm>
            <a:off x="758699" y="510481"/>
            <a:ext cx="7737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этом если первые три фазы связаны с выполнением толч­кового движения, то остальные — с подготовкой к выполнению отталкивающего движения.</a:t>
            </a:r>
          </a:p>
          <a:p>
            <a:pPr indent="279400"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94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этой связи временные характеристики и их соотношения в первых трех фазах идентичны вторым и осуществляются в таком порядке: 1-я равна 4-й и выполняется одновременно с ней, 2-я — с 5-й, 3-я — с 6-й.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каольжение широким шагом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33" y="1895476"/>
            <a:ext cx="4815018" cy="306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BD612A-69DB-48D3-8E8E-1CA9E33F2721}"/>
              </a:ext>
            </a:extLst>
          </p:cNvPr>
          <p:cNvSpPr/>
          <p:nvPr/>
        </p:nvSpPr>
        <p:spPr>
          <a:xfrm>
            <a:off x="758699" y="2480456"/>
            <a:ext cx="27923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правом ногой производит­ся отталкивающие движения и выпол­няются последовательно 1-я, 2-я п 3-я фазы, одновременно левой ногой осу­ществляется подготовительное движение и выполняются 4-я, 5-я и 6-я фазы.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7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6E30BF-5DE7-4FFD-B8B1-62A56C5DD119}"/>
              </a:ext>
            </a:extLst>
          </p:cNvPr>
          <p:cNvSpPr/>
          <p:nvPr/>
        </p:nvSpPr>
        <p:spPr>
          <a:xfrm>
            <a:off x="758700" y="713138"/>
            <a:ext cx="7728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Ха­рактеризуется инерционным скольжени­ем хоккеиста на одном коньке. Она не­продолжительна по времени (до 0,1 с) и характеризуется незначительным сниже­нием скорости и ускорения.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Величина усилий, развиваемых хоккеистом при давлении лезвием коньков в лед, пример­но равна массе его тела, так как мышцы ног — разгибатели бедра и голени (че­тырехглавая, икроножная и большебер­цовая) — выполняют удерживающую ра­боту, в то время как сгибатели бедра (двуглавая) находятся в состоянии ма­лой активности (отдыхают).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В этой фазе туловище хоккеиста наклонено вперед, толчковая нога согнута в коленном и го­леностопном суставах. Плечи и грудь раз­вернуты перпендикулярно направлению </a:t>
            </a:r>
            <a:r>
              <a:rPr lang="ru-RU" spc="3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движения,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голова держится </a:t>
            </a:r>
            <a:r>
              <a:rPr lang="ru-RU" spc="3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прямо, 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клюшка хватом двумя руками находится впереди, перед грудью.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04786-DED8-4D23-B84F-C7CEF7734D2C}"/>
              </a:ext>
            </a:extLst>
          </p:cNvPr>
          <p:cNvSpPr txBox="1"/>
          <p:nvPr/>
        </p:nvSpPr>
        <p:spPr>
          <a:xfrm>
            <a:off x="3456616" y="4435381"/>
            <a:ext cx="233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скользящими шагами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16844F-06BC-4607-AE2D-C418F695FF05}"/>
              </a:ext>
            </a:extLst>
          </p:cNvPr>
          <p:cNvSpPr/>
          <p:nvPr/>
        </p:nvSpPr>
        <p:spPr>
          <a:xfrm>
            <a:off x="758699" y="351938"/>
            <a:ext cx="4259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свободного скольжения (проката)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5A7166-0042-47B0-A2C2-407B9523B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2" r="16336" b="76904"/>
          <a:stretch/>
        </p:blipFill>
        <p:spPr>
          <a:xfrm>
            <a:off x="758699" y="3105104"/>
            <a:ext cx="1249858" cy="13252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2E7A1F-EF40-4FE6-B742-C4BB83680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53" r="18212" b="58496"/>
          <a:stretch/>
        </p:blipFill>
        <p:spPr>
          <a:xfrm>
            <a:off x="2211375" y="3102221"/>
            <a:ext cx="1483180" cy="13252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954BDF-2806-4E4C-8FEF-ECC4AE3BA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857" r="19179" b="39909"/>
          <a:stretch/>
        </p:blipFill>
        <p:spPr>
          <a:xfrm>
            <a:off x="3895896" y="3102221"/>
            <a:ext cx="1410674" cy="13252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313C0B-013A-4240-B4E4-F1018552F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773" r="16336" b="21303"/>
          <a:stretch/>
        </p:blipFill>
        <p:spPr>
          <a:xfrm>
            <a:off x="5507911" y="3102221"/>
            <a:ext cx="1485554" cy="13252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1C4547-05BE-48DA-84E7-81F5D93E4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917" r="16574" b="1172"/>
          <a:stretch/>
        </p:blipFill>
        <p:spPr>
          <a:xfrm>
            <a:off x="7194349" y="3110127"/>
            <a:ext cx="1333425" cy="1325254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8648855-8B84-4BD5-8839-250F1106005D}"/>
              </a:ext>
            </a:extLst>
          </p:cNvPr>
          <p:cNvCxnSpPr/>
          <p:nvPr/>
        </p:nvCxnSpPr>
        <p:spPr>
          <a:xfrm>
            <a:off x="758699" y="2990850"/>
            <a:ext cx="772835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58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5271EC-C40C-4812-A4CB-AC577E75AB0B}"/>
              </a:ext>
            </a:extLst>
          </p:cNvPr>
          <p:cNvSpPr/>
          <p:nvPr/>
        </p:nvSpPr>
        <p:spPr>
          <a:xfrm>
            <a:off x="758699" y="938849"/>
            <a:ext cx="75471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Фаза одноопорного оттал­кивания характеризуется наращивани­ем величины толчкового усилия и значи­тельным увеличением ускорения и ско­рости. Она наиболее продолжительна и поэтому очень важна.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этой фазе хокке­ист переносит центр масс на толчковую ногу, сгибая ее в коленном суставе под углом 80-90°, делает предварительно не­большую подсадку, затем мощно оттал­кивается лезвием конька, движущегося 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пол горизонтальным углом 27-30°, разгибая ногу в тазобедре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нном, коленном и голеностопном суставах за счет максимального напряжения мышц-разгибателей бедра и голени.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с клюш­кой движутся вперед в направлении движения толчковой ноги. В конце отталкивающего движения толчковая нога полностью выпрямляется.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766FA8-682E-4169-BC85-9089294E60CD}"/>
              </a:ext>
            </a:extLst>
          </p:cNvPr>
          <p:cNvSpPr/>
          <p:nvPr/>
        </p:nvSpPr>
        <p:spPr>
          <a:xfrm>
            <a:off x="758698" y="3185618"/>
            <a:ext cx="7547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Фаза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двухопорного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 характеризуется движением хоккеиста с опорой и равномерным распределением массы тела на обе ноги.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Эта фаза по времени самая короткая (15%), в ней заметно снижаются ус­корение (до 10-15 м/с</a:t>
            </a:r>
            <a:r>
              <a:rPr lang="ru-RU" baseline="30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), величина уси­лий толчковой ноги (до 90-110 кг) и в меньшей мере скорость.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фазе хоккеист начинает пере­носить ОЦМ с толчковой ноги и как бы загружает вторую ногу, выполняв­шую движения в подготовительных фа­зах.</a:t>
            </a:r>
          </a:p>
        </p:txBody>
      </p:sp>
    </p:spTree>
    <p:extLst>
      <p:ext uri="{BB962C8B-B14F-4D97-AF65-F5344CB8AC3E}">
        <p14:creationId xmlns:p14="http://schemas.microsoft.com/office/powerpoint/2010/main" val="362433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E75809-0345-4977-A1B9-5EC2F02A1E17}"/>
              </a:ext>
            </a:extLst>
          </p:cNvPr>
          <p:cNvSpPr/>
          <p:nvPr/>
        </p:nvSpPr>
        <p:spPr>
          <a:xfrm>
            <a:off x="760347" y="1125200"/>
            <a:ext cx="762330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Синхронно и одновременно с про­анализированными фазами толчковой ноги маховая нога выполняет подгото­вительные фазы движения: </a:t>
            </a:r>
          </a:p>
          <a:p>
            <a:pPr marL="714375" indent="-266700" algn="just"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свобод­ного маха; </a:t>
            </a:r>
          </a:p>
          <a:p>
            <a:pPr marL="714375" indent="-266700" algn="just"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подтягивания; </a:t>
            </a:r>
          </a:p>
          <a:p>
            <a:pPr marL="714375" indent="-266700" algn="just"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за­грузки.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Их роль сводится, с одной сто­роны, к созданию дополнительных сил инерции, увеличивающих поступатель­ное движение вперед, с другой — к возможности отдыха мышцам-разгиба­телям бедра и голени.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Наиболее важная из этих фаз — фаза подтягивания, в ко­торой хоккеист как бы подтягивает ногу быстрым движением и плавно ставит конек на лед. При этом важно подни­мать конек надо льдом на оптимальную высоту. Низко или высоко поднимать ногу в подтягивающей фазе энергети­чески невыгодно и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биомеханически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не­целесообразно. К тому же это отрица­тельно отражается на скорости бега.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90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BB30B-2E6E-4D4F-A3A5-DA5C16501BB9}"/>
              </a:ext>
            </a:extLst>
          </p:cNvPr>
          <p:cNvSpPr/>
          <p:nvPr/>
        </p:nvSpPr>
        <p:spPr>
          <a:xfrm>
            <a:off x="758699" y="764974"/>
            <a:ext cx="7689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 основному двигательному механизму идентичен бегу скользящими шагами и имеет аналогичную фазовую структуру. Вместе с тем ему свойственны некото­рые особенности в деталях техники, вытекающие из его целевого назначения.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вид бега используется при старте и ускорении с места и в ходе движения для быстрого наращивания скорости. По­этому некоторые биомеханические характеристики в отдельных фазах движения претерпевают изменения.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Наклон туловища в беге короткими шагами несколько увеличивается (до угла 25-30° от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вертикали). Соответственно уменьшаются углы в тазобедренном, голеностопном п ко­ленном суставах. В этом случае производи­тельнее используется инерция массы тела. Горизонтальный угол разворота стопы при отталкивании значительно увеличивается до 85-87°. Отталкивание осуществляется всей «рабочей» частью лезвия конька.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96885-5D31-4F7C-85E4-60083B3555C5}"/>
              </a:ext>
            </a:extLst>
          </p:cNvPr>
          <p:cNvSpPr txBox="1"/>
          <p:nvPr/>
        </p:nvSpPr>
        <p:spPr>
          <a:xfrm>
            <a:off x="2260253" y="4697756"/>
            <a:ext cx="5156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Старт. Бег короткими шагами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F6CE85-72D6-4C06-B7F6-B3CA8FEAC913}"/>
              </a:ext>
            </a:extLst>
          </p:cNvPr>
          <p:cNvSpPr/>
          <p:nvPr/>
        </p:nvSpPr>
        <p:spPr>
          <a:xfrm>
            <a:off x="758699" y="361200"/>
            <a:ext cx="2710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короткими шагами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125FD1-ADDA-4A1D-9948-DF517E990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1" r="13606" b="80815"/>
          <a:stretch/>
        </p:blipFill>
        <p:spPr>
          <a:xfrm>
            <a:off x="758699" y="3378603"/>
            <a:ext cx="1487350" cy="13252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7081DF-C5A5-4F53-A842-52D7CBD00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11" r="16217" b="61484"/>
          <a:stretch/>
        </p:blipFill>
        <p:spPr>
          <a:xfrm>
            <a:off x="2391837" y="3372269"/>
            <a:ext cx="1347616" cy="13285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23B928-D7B4-4884-BAEB-DADC1E823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25" r="14137" b="41071"/>
          <a:stretch/>
        </p:blipFill>
        <p:spPr>
          <a:xfrm>
            <a:off x="3934074" y="3375321"/>
            <a:ext cx="1374738" cy="13224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07D558-E898-41D0-89CE-7EA382A2A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357" r="15516" b="20969"/>
          <a:stretch/>
        </p:blipFill>
        <p:spPr>
          <a:xfrm>
            <a:off x="5499395" y="3375322"/>
            <a:ext cx="1354681" cy="13224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FFB5B-A564-43E8-9C37-48CDD23647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325" r="15516" b="948"/>
          <a:stretch/>
        </p:blipFill>
        <p:spPr>
          <a:xfrm>
            <a:off x="7030941" y="3375322"/>
            <a:ext cx="1423293" cy="1322434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A07B85F-E11A-4583-AFB9-E2CB279BEC6E}"/>
              </a:ext>
            </a:extLst>
          </p:cNvPr>
          <p:cNvCxnSpPr/>
          <p:nvPr/>
        </p:nvCxnSpPr>
        <p:spPr>
          <a:xfrm>
            <a:off x="758699" y="3286125"/>
            <a:ext cx="772835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676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3E6354-D692-4493-82AA-28D8836D57A1}"/>
              </a:ext>
            </a:extLst>
          </p:cNvPr>
          <p:cNvSpPr/>
          <p:nvPr/>
        </p:nvSpPr>
        <p:spPr>
          <a:xfrm>
            <a:off x="758699" y="354993"/>
            <a:ext cx="76266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Временные характеристики отдельных фаз заметно меньше, чем в беге скользя­щими шагами, особенно в фазе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двухопор­ного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отталкивания, которая в некоторых случаях может отсутствовать.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беге короткими шагами меньше выра­жена синхронная работа рук и ног. Эффек­тивность бега короткими шагами во мно­гом зависит от скоростных и скоростно-си­ловых качеств мышц ног, обеспечивающих частоту и силу отталкивающих движений и скорость поступательного движения вперед.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Бег короткими шагами энергетически менее экономичен, однако он позволяет хоккеисту в короткое время развить высо­кую скорость, быть более устойчивым на льду и выполнять сложный маневр.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59E6D7E-2A64-4D6B-A762-06BCEDB7877E}"/>
              </a:ext>
            </a:extLst>
          </p:cNvPr>
          <p:cNvSpPr/>
          <p:nvPr/>
        </p:nvSpPr>
        <p:spPr>
          <a:xfrm>
            <a:off x="758699" y="2386318"/>
            <a:ext cx="32513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Рассмотренные виды бега используются преимущественно при прохождении прямо­линейных отрезков.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в современном хоккее в связи с возрастанием интенсивно­сти и объема силовых единоборств особое значение приобретает бег по ломаной ли­нии, выполняемый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 и позволяющий в большей степени избегать силовых единоборств, уходя от противника.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короткий бег">
            <a:hlinkClick r:id="" action="ppaction://media"/>
            <a:extLst>
              <a:ext uri="{FF2B5EF4-FFF2-40B4-BE49-F238E27FC236}">
                <a16:creationId xmlns:a16="http://schemas.microsoft.com/office/drawing/2014/main" id="{07DC3C9B-2D95-4E29-97A0-67F80D702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0025" y="2252964"/>
            <a:ext cx="4375276" cy="27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5FA098-9123-42F1-A96E-26F36927BA6D}"/>
              </a:ext>
            </a:extLst>
          </p:cNvPr>
          <p:cNvSpPr/>
          <p:nvPr/>
        </p:nvSpPr>
        <p:spPr>
          <a:xfrm>
            <a:off x="760347" y="1290304"/>
            <a:ext cx="762330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Осу­ществляется по ломаной линии поперемен­ными движениями влево и вправо.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это­го из положения основной посадки хокке­ист переносит ОЦМ тела на ногу, в сторону которой осуществляется движение. Одновременно эта нога несколько сгибается в коленном и голеностопном суставах, а скольжение переключается на внешнее ребро лезвия конька.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 этом снижается ОЦМ и осуществляется как бы под­садка. Туловище наклоняется, а плечи разворачиваются в сторону движения. Затем идет мощное отталкивание внешним ребром лезвия конька с выпрямлением ноги в коленном и голеностопном суставах. И одновременно осуществляются пе­репое и плавная постановка на лед внутрен­ним ребром лезвия конька «внешней» (по &lt;н - ношению к направлению движения) ноги.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После этого «внутренней» ногой осуществля­ется свободный мах и подтягивание, а «внеш­ней* — мощное отталкивание внутренним реб­ром лезвия конька в направлении движения до полного выпрямления в коленном и голе­ностопном суставах. Такой же цикл полностью повторяется и в движении в другую сторону.­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C8D0CA-B72F-47BB-8187-C694C2E24A02}"/>
              </a:ext>
            </a:extLst>
          </p:cNvPr>
          <p:cNvSpPr/>
          <p:nvPr/>
        </p:nvSpPr>
        <p:spPr>
          <a:xfrm>
            <a:off x="758699" y="361200"/>
            <a:ext cx="3938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</a:t>
            </a:r>
            <a:r>
              <a:rPr lang="ru-RU" sz="1600" b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 (перебежка)</a:t>
            </a:r>
          </a:p>
        </p:txBody>
      </p:sp>
    </p:spTree>
    <p:extLst>
      <p:ext uri="{BB962C8B-B14F-4D97-AF65-F5344CB8AC3E}">
        <p14:creationId xmlns:p14="http://schemas.microsoft.com/office/powerpoint/2010/main" val="3618676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706B27-9722-433E-9ACD-A3154E113858}"/>
              </a:ext>
            </a:extLst>
          </p:cNvPr>
          <p:cNvSpPr/>
          <p:nvPr/>
        </p:nvSpPr>
        <p:spPr>
          <a:xfrm>
            <a:off x="760347" y="1340643"/>
            <a:ext cx="762330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Таким образом, как и в беге скользящими и короткими шагами, в беге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шага­ми также наблюдается фазовая структура, в ко­торой просматриваются три фазы толчковой ноги (свободного проката, одноопорного и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двухопорного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отталкивания) и синхронно с ними другая нога выполняет фазы подготови­тельного движения (свободного маха, подтя­гивания и загрузки).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кинематические и динамические характеристики в этом беге несколько иные, и они свидетельствуют о том, что он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биомеханически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менее выгоден из-за большого колебания ОЦМ, меньшей величи­ны рабочего усилия при отталкивании конь­ком ото льда и незначительной потери ско­рости.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бег более сложен в координаци­онном отношении. Однако педагогическая и психологическая целесообразность его приме­нения в игровой деятельности и должное от­ношение к нему в тренировочном процессе, по существу, сводят эти недостатки на нет.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41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AA744F-877A-4C4C-8EE6-852E52D6AD17}"/>
              </a:ext>
            </a:extLst>
          </p:cNvPr>
          <p:cNvSpPr/>
          <p:nvPr/>
        </p:nvSpPr>
        <p:spPr>
          <a:xfrm>
            <a:off x="758700" y="631299"/>
            <a:ext cx="76266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Один из наиболее важ­ных приемов техники передвижения хоккеи­стов на коньках. Однако в последнее время даже среди хоккеистов высшей квалификации он стал применяться в значительно меньшем коньков ото льда объеме.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 связано, с одной стороны, с воль­ной трактовкой правил силового единоборства при отборе шайбы. Хоккеисты стали чаще применять более про­стые и недозволенные приемы (зацепы, задержки и др.), испол­нение которых не требует высокой техники бега спиной вперед.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 другой стороны, в тренировочном процессе этому техническо­му приему уделяется мало внимания.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A691A5-12F5-4C86-9A2A-C555761C572F}"/>
              </a:ext>
            </a:extLst>
          </p:cNvPr>
          <p:cNvSpPr/>
          <p:nvPr/>
        </p:nvSpPr>
        <p:spPr>
          <a:xfrm>
            <a:off x="758699" y="313575"/>
            <a:ext cx="2165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D4D19A-6F3D-46BF-B0A8-EF6B69CC6A66}"/>
              </a:ext>
            </a:extLst>
          </p:cNvPr>
          <p:cNvSpPr/>
          <p:nvPr/>
        </p:nvSpPr>
        <p:spPr>
          <a:xfrm>
            <a:off x="3133723" y="2240866"/>
            <a:ext cx="2876550" cy="33855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бега спиной вперед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019356-C8EC-45C5-878A-5540350D2219}"/>
              </a:ext>
            </a:extLst>
          </p:cNvPr>
          <p:cNvSpPr/>
          <p:nvPr/>
        </p:nvSpPr>
        <p:spPr>
          <a:xfrm>
            <a:off x="1320674" y="2890486"/>
            <a:ext cx="2876550" cy="33855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отрывая коньков ото льда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0A1AD2-D12B-4D3E-BA2A-443F5A9279F5}"/>
              </a:ext>
            </a:extLst>
          </p:cNvPr>
          <p:cNvSpPr/>
          <p:nvPr/>
        </p:nvSpPr>
        <p:spPr>
          <a:xfrm>
            <a:off x="5483287" y="2890486"/>
            <a:ext cx="2177922" cy="33855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шагами</a:t>
            </a: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8DFF30D-3C14-43A3-9208-162958F71A90}"/>
              </a:ext>
            </a:extLst>
          </p:cNvPr>
          <p:cNvCxnSpPr>
            <a:cxnSpLocks/>
          </p:cNvCxnSpPr>
          <p:nvPr/>
        </p:nvCxnSpPr>
        <p:spPr>
          <a:xfrm flipH="1">
            <a:off x="3105021" y="2571290"/>
            <a:ext cx="298450" cy="29845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8E39E88-6EFB-4A5E-AF4B-A77829A666D5}"/>
              </a:ext>
            </a:extLst>
          </p:cNvPr>
          <p:cNvCxnSpPr>
            <a:cxnSpLocks/>
          </p:cNvCxnSpPr>
          <p:nvPr/>
        </p:nvCxnSpPr>
        <p:spPr>
          <a:xfrm>
            <a:off x="5629275" y="2580815"/>
            <a:ext cx="302419" cy="302419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6DBF9D-9A57-4BB5-9D81-7F8D6B990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6" r="15933" b="81102"/>
          <a:stretch/>
        </p:blipFill>
        <p:spPr>
          <a:xfrm>
            <a:off x="758698" y="3521395"/>
            <a:ext cx="1332769" cy="13252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2B4AA2-1B19-4F80-8739-BAF5D7CF6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75" r="16541" b="61300"/>
          <a:stretch/>
        </p:blipFill>
        <p:spPr>
          <a:xfrm>
            <a:off x="2412106" y="3527440"/>
            <a:ext cx="1248004" cy="13254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47C214-D9D1-4933-AB95-F5EA355B1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592" r="20685" b="40745"/>
          <a:stretch/>
        </p:blipFill>
        <p:spPr>
          <a:xfrm>
            <a:off x="4030883" y="3529583"/>
            <a:ext cx="1158179" cy="13237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EC5434D-601F-44D2-900D-F12601E1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065" r="19768" b="20271"/>
          <a:stretch/>
        </p:blipFill>
        <p:spPr>
          <a:xfrm>
            <a:off x="5559840" y="3522052"/>
            <a:ext cx="1171583" cy="13237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F1FE2F-E72C-457C-BE61-A67ACA46C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336" r="20865" b="1318"/>
          <a:stretch/>
        </p:blipFill>
        <p:spPr>
          <a:xfrm>
            <a:off x="7152334" y="3515287"/>
            <a:ext cx="1232968" cy="13178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80C6A5-6F3F-4F9C-8D12-089B279908A5}"/>
              </a:ext>
            </a:extLst>
          </p:cNvPr>
          <p:cNvSpPr txBox="1"/>
          <p:nvPr/>
        </p:nvSpPr>
        <p:spPr>
          <a:xfrm>
            <a:off x="2850165" y="4834654"/>
            <a:ext cx="3660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спиной вперед не отрывая коньков от льда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CBB7148F-FBE4-49BB-8789-7687ECE45DF3}"/>
              </a:ext>
            </a:extLst>
          </p:cNvPr>
          <p:cNvCxnSpPr>
            <a:cxnSpLocks/>
          </p:cNvCxnSpPr>
          <p:nvPr/>
        </p:nvCxnSpPr>
        <p:spPr>
          <a:xfrm>
            <a:off x="756079" y="3433347"/>
            <a:ext cx="76292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00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09364-506C-4D10-B327-8A946AB9D014}"/>
              </a:ext>
            </a:extLst>
          </p:cNvPr>
          <p:cNvSpPr txBox="1"/>
          <p:nvPr/>
        </p:nvSpPr>
        <p:spPr>
          <a:xfrm>
            <a:off x="758699" y="1523624"/>
            <a:ext cx="499144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Введение;</a:t>
            </a:r>
          </a:p>
          <a:p>
            <a:pPr marL="342900" indent="-3429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и характеристика т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ехники хоккея;</a:t>
            </a:r>
          </a:p>
          <a:p>
            <a:pPr marL="342900" indent="-342900">
              <a:buFont typeface="Arial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технических приемов;</a:t>
            </a:r>
          </a:p>
          <a:p>
            <a:pPr marL="342900" indent="-342900">
              <a:buFont typeface="Arial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 передвижения на коньках (владения коньками):</a:t>
            </a:r>
          </a:p>
          <a:p>
            <a:pPr marL="719138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бег на коньках;</a:t>
            </a:r>
          </a:p>
          <a:p>
            <a:pPr marL="719138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стойка хоккеиста; </a:t>
            </a:r>
          </a:p>
          <a:p>
            <a:pPr marL="719138" indent="-285750">
              <a:buFont typeface="Wingdings" panose="05000000000000000000" pitchFamily="2" charset="2"/>
              <a:buChar char="Ø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старты;</a:t>
            </a:r>
          </a:p>
          <a:p>
            <a:pPr marL="719138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повороты;</a:t>
            </a:r>
          </a:p>
          <a:p>
            <a:pPr marL="719138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орможения.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Уровни обучения технике;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 рекомендуемой литературы.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D1F420-D3A9-4D40-9FA2-CEBD228A8BE2}"/>
              </a:ext>
            </a:extLst>
          </p:cNvPr>
          <p:cNvSpPr/>
          <p:nvPr/>
        </p:nvSpPr>
        <p:spPr>
          <a:xfrm>
            <a:off x="761002" y="440718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762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898955-67C3-484F-936C-E24763FD3C44}"/>
              </a:ext>
            </a:extLst>
          </p:cNvPr>
          <p:cNvSpPr/>
          <p:nvPr/>
        </p:nvSpPr>
        <p:spPr>
          <a:xfrm>
            <a:off x="758699" y="439968"/>
            <a:ext cx="76266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725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бега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спиной вперед не отрывая коньков ото льда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туловище несколько на­клонено вперед, ноги согнуты в коленном су­ставе и находятся на ширине плеч, ступни параллельны друг другу. Движение осуществ­ляется за счет попеременных толчков правой и левой ногой. </a:t>
            </a:r>
          </a:p>
          <a:p>
            <a:pPr indent="85725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эффективно­сти толчкового движения ОЦМ резким дви­жением таза и бедра предварительно смеща­ется в сторону толчковой ноги для увеличе­ния реакции опоры и, следовательно, силы толчка. </a:t>
            </a:r>
          </a:p>
          <a:p>
            <a:pPr indent="85725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Отталкивание производится внутрен­ним ребром лезвия конька путем резкого вы­прямления ноги в коленном, а затем в голе­ностопном суставах и отведения стопы пят­кой наружу. Заканчивается отталкивание передней частью лезвия конька.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BA1351-8BA2-4284-8E92-5CDC3612B58B}"/>
              </a:ext>
            </a:extLst>
          </p:cNvPr>
          <p:cNvSpPr/>
          <p:nvPr/>
        </p:nvSpPr>
        <p:spPr>
          <a:xfrm>
            <a:off x="758700" y="2757475"/>
            <a:ext cx="76266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результате толчкового движения хоккеиста несколько разворачивает в сторону, противоположную толчковой ноге, и он некоторое время про­должает скользить на двух ногах, а затем, пе­ренося ОЦМ на другую ногу, выполняет ею аналогичное толчковое движение.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 этим способом относительно прост по исполнению, обеспечивает хорошую устой­чивость хоккеиста на льду, что очень важно при отборе шайбы с применением силового единоборства.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этот способ передви­жения из-за ограничения амплитуды и отсут­ствия маховых движений ногами не позволя­ет развивать высокую скорость и ограничива­ет маневр хоккеиста.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19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92598D-92DE-4B9E-B03D-94E0B9098788}"/>
              </a:ext>
            </a:extLst>
          </p:cNvPr>
          <p:cNvSpPr/>
          <p:nvPr/>
        </p:nvSpPr>
        <p:spPr>
          <a:xfrm>
            <a:off x="758699" y="305734"/>
            <a:ext cx="7613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В этом отношении эффективен бег </a:t>
            </a:r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спиной вперед </a:t>
            </a:r>
            <a:r>
              <a:rPr lang="ru-RU" b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шагами,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он значительно сложнее по координации и исполнению.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этом виде бега на коньках из ис­ходного положения (как и в беге спиной впе­ред не отрывая коньков ото льда) хоккеист переносит ОЦМ тела вправо и загружает пра­вую ногу, после чего следует отталкивание ею внешним ребром лезвия конька. Одновре­менно левая выносится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ставится перед правой.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После окончания толчкового движения правой ногой ОЦМ тела пере­носится на левую ногу, и хоккеист скользит на ней, вынося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скре­стно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правую ногу и ставя се на внутреннее ребро лезвия конька. Затем производится отталкивающее движение внешним ребром лезвия конька левой ноги и ОЦМ тела переносится на правую ногу с одновременным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выносом левой ноги.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8C1E1B-47FA-4487-8D74-FB8690D5322A}"/>
              </a:ext>
            </a:extLst>
          </p:cNvPr>
          <p:cNvSpPr/>
          <p:nvPr/>
        </p:nvSpPr>
        <p:spPr>
          <a:xfrm>
            <a:off x="758699" y="2464128"/>
            <a:ext cx="36894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 — движение неесте­ственное и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сложнокоординационное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, в нем чрезвычайно сложно реализовать скоростно-силовой потенциал мышц ног.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Отсюда ве­личина рабочих усилий при отталкивании и, как следствие, ско­рость поступательного движения заметно меньше, чем в беге сколь­зящими и короткими шагами.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Компенсировать эти недостатки мож­но за счет должного отношения к этому виду бега в тренировочном процессе.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бег спиной">
            <a:hlinkClick r:id="" action="ppaction://media"/>
            <a:extLst>
              <a:ext uri="{FF2B5EF4-FFF2-40B4-BE49-F238E27FC236}">
                <a16:creationId xmlns:a16="http://schemas.microsoft.com/office/drawing/2014/main" id="{0642EAFB-F9A7-4654-856E-3A9633EB7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9085" y="2723953"/>
            <a:ext cx="3503390" cy="21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774AE0-34EF-4238-8456-EFBE5A8FF658}"/>
              </a:ext>
            </a:extLst>
          </p:cNvPr>
          <p:cNvSpPr/>
          <p:nvPr/>
        </p:nvSpPr>
        <p:spPr>
          <a:xfrm>
            <a:off x="758699" y="826917"/>
            <a:ext cx="7626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 быстро стартовать с места в современном хок­кее приобретает особое значение и определяется в основном ра­циональной техникой выполнения стартов.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Старты могут быть с места и в движении из исходного положе­ния лицом, боком и спиной вперед.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ы в хокке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6610" y="1827770"/>
            <a:ext cx="5210776" cy="307745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B8FA6B-0DC2-45D4-BD91-778769195ABE}"/>
              </a:ext>
            </a:extLst>
          </p:cNvPr>
          <p:cNvSpPr/>
          <p:nvPr/>
        </p:nvSpPr>
        <p:spPr>
          <a:xfrm>
            <a:off x="758699" y="443306"/>
            <a:ext cx="910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Старты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EC9F58-6F9A-4FD6-B8C8-23B9A0BEF3D6}"/>
              </a:ext>
            </a:extLst>
          </p:cNvPr>
          <p:cNvSpPr/>
          <p:nvPr/>
        </p:nvSpPr>
        <p:spPr>
          <a:xfrm>
            <a:off x="758699" y="328697"/>
            <a:ext cx="76709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Наиболее часто применяется </a:t>
            </a:r>
            <a:r>
              <a:rPr lang="ru-RU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 лицом вперед.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При его вы­полнении ноги согнуты в тазобедренном, коленном и голено­стопном суставах, туловище наклонено вперед, носки коньков развернуты в сторону-наружу.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начале движения ОЦМ перено­сится на толчковую ногу, стопа которой разворачивается под уг­лом 80-87° к линии направления движения, после чего прово­дится резкое отталкивание внутренним ребром лезвия конька с пятки на носок за счет быстрого разгибания ноги с одновремен­ным перемещением ОЦМ вперед-в сторону на другую ногу.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После выполнения аналогичного отталкивающего движения другой но­гой осуществляется переход на бег короткими шагами.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 лиц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3003" y="2360022"/>
            <a:ext cx="4797993" cy="26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6B29C2-D858-4ED6-BF85-8312C7E915CE}"/>
              </a:ext>
            </a:extLst>
          </p:cNvPr>
          <p:cNvSpPr/>
          <p:nvPr/>
        </p:nvSpPr>
        <p:spPr>
          <a:xfrm>
            <a:off x="758698" y="369462"/>
            <a:ext cx="7470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выполнении </a:t>
            </a:r>
            <a:r>
              <a:rPr lang="ru-RU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старта боком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хоккеист располагается левым или правым боком к направлению предполагаемого движения, так чтобы лезвия коньков были параллельны и развернуты под углом 90° к линии движения; ноги согнуты в тазобедренном, ко­ленном и голеностопном суставах; туловище наклонено боком в сторону движения.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начале стартового движения ОЦМ резко переносится на впереди стоящую (по отношению к направлению движения) ногу, которая выполняет мощное отталкивание внеш­ним ребром лезвия конька за счет разгибания ноги в тазобедрен­ном, коленном и голеностопном суставах. Одновременно другая нога переносится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скрестно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и быстро вперед. </a:t>
            </a:r>
          </a:p>
        </p:txBody>
      </p:sp>
      <p:pic>
        <p:nvPicPr>
          <p:cNvPr id="3" name="старт бок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8975" y="2203227"/>
            <a:ext cx="5000624" cy="281285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382C02-0BA5-4F67-B911-A72677CFA408}"/>
              </a:ext>
            </a:extLst>
          </p:cNvPr>
          <p:cNvSpPr/>
          <p:nvPr/>
        </p:nvSpPr>
        <p:spPr>
          <a:xfrm>
            <a:off x="758698" y="2593989"/>
            <a:ext cx="24702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постановке ее на лед она производит отталкивание внутренним ребром левого конька. Такой цикл может повторяться несколько раз, пока хок­кеист не наберет должную скорость и не перейдет на бег корот­кими шагами.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9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4D7CF7-18EB-4515-AAC0-BB79F6E1764A}"/>
              </a:ext>
            </a:extLst>
          </p:cNvPr>
          <p:cNvSpPr/>
          <p:nvPr/>
        </p:nvSpPr>
        <p:spPr>
          <a:xfrm>
            <a:off x="758699" y="858790"/>
            <a:ext cx="77566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Малоэффективен, в современном хоккее он применяется очень редко. Его техника аналогична технике бега спиной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шагами.</a:t>
            </a:r>
          </a:p>
          <a:p>
            <a:pPr indent="2794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Таким образом, успешное выполнение стартов определяется быстротой реагирования и техникой стартовых движений, позволяющей развивать мощность, быстроту и частоту отталкивающих движений нога­ми.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старт спиной впере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6812" y="2107859"/>
            <a:ext cx="6450376" cy="29026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D42E97-1C7C-4567-B6C9-D4BAABD943A0}"/>
              </a:ext>
            </a:extLst>
          </p:cNvPr>
          <p:cNvSpPr/>
          <p:nvPr/>
        </p:nvSpPr>
        <p:spPr>
          <a:xfrm>
            <a:off x="758699" y="440718"/>
            <a:ext cx="2151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Старт спиной вперед</a:t>
            </a:r>
          </a:p>
        </p:txBody>
      </p:sp>
    </p:spTree>
    <p:extLst>
      <p:ext uri="{BB962C8B-B14F-4D97-AF65-F5344CB8AC3E}">
        <p14:creationId xmlns:p14="http://schemas.microsoft.com/office/powerpoint/2010/main" val="21649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FA59144-E94B-4DAC-A0AC-0099283DD1FD}"/>
              </a:ext>
            </a:extLst>
          </p:cNvPr>
          <p:cNvSpPr/>
          <p:nvPr/>
        </p:nvSpPr>
        <p:spPr>
          <a:xfrm>
            <a:off x="758699" y="858790"/>
            <a:ext cx="25560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передвижении хоккеиста на коньках, в эффективности маневри­рования важную роль играет выполнение поворотов. Различают следующие виды поворотов:</a:t>
            </a:r>
          </a:p>
          <a:p>
            <a:pPr algn="just"/>
            <a:endParaRPr lang="ru-RU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переступанием не отрывая коньков ото льда;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толчками одной ногой;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прыжком с приземлением на две или одну ногу;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шагами.</a:t>
            </a:r>
          </a:p>
        </p:txBody>
      </p:sp>
      <p:pic>
        <p:nvPicPr>
          <p:cNvPr id="2" name="поворо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1178" y="1033256"/>
            <a:ext cx="5424616" cy="307698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47503F-7E3D-402D-AD74-F05AA16B169E}"/>
              </a:ext>
            </a:extLst>
          </p:cNvPr>
          <p:cNvSpPr/>
          <p:nvPr/>
        </p:nvSpPr>
        <p:spPr>
          <a:xfrm>
            <a:off x="758699" y="440718"/>
            <a:ext cx="11384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Повороты</a:t>
            </a:r>
            <a:endParaRPr lang="ru-RU" sz="1600" dirty="0">
              <a:latin typeface="Times New Roman" panose="02020603050405020304" pitchFamily="18" charset="0"/>
              <a:ea typeface="Microsoft Sans Serif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C2CAEF-DB63-4F94-8387-87B1F30DAA38}"/>
              </a:ext>
            </a:extLst>
          </p:cNvPr>
          <p:cNvSpPr/>
          <p:nvPr/>
        </p:nvSpPr>
        <p:spPr>
          <a:xfrm>
            <a:off x="761798" y="1692901"/>
            <a:ext cx="762350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Эффективно выполняются </a:t>
            </a:r>
            <a:r>
              <a:rPr lang="ru-RU" b="1" i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шагами.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Техника их выполнения схожа с бегом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шагами.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повороте влево хоккеист наклоняет туло­вище в сторону поворота, перенося ОЦМ тела на левую ногу, согнутую в коленном и голеностопном суставах, плечи разво­рачивает в сторону поворота.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Затем вы­полняет отталкивающее движение внеш­ним ребром лезвия конька левой ноги, одновременно перенося по дуге правую ногу и плавно ставя ее на лед внутренним ребром лезвия конька.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После этого левой ногой осуществляет свободный мах, и она подтягивается, а правой производит от­талкивание внутренним ребром конька в сторону поворота до полного выпрямле­ния ноги в коленном суставе.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6649CE-F470-4AC8-8806-FE9DB89082F7}"/>
              </a:ext>
            </a:extLst>
          </p:cNvPr>
          <p:cNvSpPr/>
          <p:nvPr/>
        </p:nvSpPr>
        <p:spPr>
          <a:xfrm>
            <a:off x="758699" y="361200"/>
            <a:ext cx="4241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Повороты по большой дуге влево и впра­во</a:t>
            </a:r>
            <a:r>
              <a:rPr lang="ru-RU" sz="16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59834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F60FF8-A9E0-4C7A-8312-3FD91233C850}"/>
              </a:ext>
            </a:extLst>
          </p:cNvPr>
          <p:cNvSpPr/>
          <p:nvPr/>
        </p:nvSpPr>
        <p:spPr>
          <a:xfrm>
            <a:off x="750822" y="361200"/>
            <a:ext cx="76423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Полный цикл состоит из отталкиваю­щих движений левой и</a:t>
            </a:r>
            <a:r>
              <a:rPr lang="en-US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правой ногой. Та­ким же образом выполняется поворот вправо.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 из особенностей этого по­ворота заключается в том, что движения ног асимметричны: «внутренняя» нога согнута в коленном суставе и отталкива­ние ею выполняется внешним ребром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лезвия конька. </a:t>
            </a:r>
          </a:p>
        </p:txBody>
      </p:sp>
      <p:pic>
        <p:nvPicPr>
          <p:cNvPr id="3" name="поворот скрестным шаг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7895" y="2262288"/>
            <a:ext cx="4728210" cy="27924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E05309-6F03-4A5B-84F9-BD7B1D79FAAB}"/>
              </a:ext>
            </a:extLst>
          </p:cNvPr>
          <p:cNvSpPr/>
          <p:nvPr/>
        </p:nvSpPr>
        <p:spPr>
          <a:xfrm>
            <a:off x="750822" y="1523624"/>
            <a:ext cx="7642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«Внешняя» нога переносится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скрестным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движе­нием с последующим толчком внутренним ребром конька. Вели­чина углов наклона туловища и сгибание «внутренней» ноги за­висят от анатомо-морфологических особенности хоккеиста, ве­личины скорости и радиуса поворота. </a:t>
            </a:r>
          </a:p>
        </p:txBody>
      </p:sp>
    </p:spTree>
    <p:extLst>
      <p:ext uri="{BB962C8B-B14F-4D97-AF65-F5344CB8AC3E}">
        <p14:creationId xmlns:p14="http://schemas.microsoft.com/office/powerpoint/2010/main" val="21112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EA186F-86E6-4C2B-AA14-5B718D470083}"/>
              </a:ext>
            </a:extLst>
          </p:cNvPr>
          <p:cNvSpPr/>
          <p:nvPr/>
        </p:nvSpPr>
        <p:spPr>
          <a:xfrm>
            <a:off x="730123" y="909756"/>
            <a:ext cx="38133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 скорость и круче 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поворот, тем больше наклон туловища и сгибание ноги, чтобы противодействовать возрастающим в связи с этим центробеж­ным силам.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 по большой дуге можно выполнять переступанием и толч­ками одной ногой («внешней» относи­тельно направления поворота), в то вре­мя как «внутренняя» нога не отрывается ото льда и скользит на внешнем ребре лезвия конька, развернутая носком в сто­рону поворота.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поворот, наиболее простой по технике выполнения, менее эффективен и в современном хоккее при­меняется относительно редко.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73" y="1239220"/>
            <a:ext cx="3813300" cy="26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70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173E12-850E-40C9-8599-5A451FF38CE9}"/>
              </a:ext>
            </a:extLst>
          </p:cNvPr>
          <p:cNvSpPr/>
          <p:nvPr/>
        </p:nvSpPr>
        <p:spPr>
          <a:xfrm>
            <a:off x="758699" y="361200"/>
            <a:ext cx="448800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FDF4DC-AC6A-4146-ACC9-71982D58CDA9}"/>
              </a:ext>
            </a:extLst>
          </p:cNvPr>
          <p:cNvSpPr/>
          <p:nvPr/>
        </p:nvSpPr>
        <p:spPr>
          <a:xfrm>
            <a:off x="758700" y="822865"/>
            <a:ext cx="5431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спорте используется первоначальный смысл понятия техники, связан­ный с искусным выполнением различных движений.. </a:t>
            </a:r>
          </a:p>
          <a:p>
            <a:pPr algn="just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от др.-греч.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τεχνικός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←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τέχνη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«искусство», «мастерство», «умение»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74F05-29D1-444E-954E-9E2287924C9F}"/>
              </a:ext>
            </a:extLst>
          </p:cNvPr>
          <p:cNvSpPr/>
          <p:nvPr/>
        </p:nvSpPr>
        <p:spPr>
          <a:xfrm>
            <a:off x="758699" y="1551109"/>
            <a:ext cx="38133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теории и методике спорта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под техникой принято понимать способы выполнения двигательных действий, с помощью которых дви­гательная задача решается целесообразно, с относительно большей эффективностью.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670952-7E98-4612-AFB9-AB67C27750A7}"/>
              </a:ext>
            </a:extLst>
          </p:cNvPr>
          <p:cNvSpPr/>
          <p:nvPr/>
        </p:nvSpPr>
        <p:spPr>
          <a:xfrm>
            <a:off x="4571998" y="1551109"/>
            <a:ext cx="3813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техникой принято понимать совокупность специ­альных игровых приемов, эффективно выполняемых для успешного ве­дения игровой деятельности.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760552E-5CF8-4150-BF4D-FF7D18CD9E31}"/>
              </a:ext>
            </a:extLst>
          </p:cNvPr>
          <p:cNvCxnSpPr/>
          <p:nvPr/>
        </p:nvCxnSpPr>
        <p:spPr>
          <a:xfrm>
            <a:off x="4571998" y="1477598"/>
            <a:ext cx="0" cy="1316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BD75255-7948-4DA5-9D8C-7839A335BD5E}"/>
              </a:ext>
            </a:extLst>
          </p:cNvPr>
          <p:cNvSpPr/>
          <p:nvPr/>
        </p:nvSpPr>
        <p:spPr>
          <a:xfrm>
            <a:off x="758698" y="2866416"/>
            <a:ext cx="7626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каждом техническом приеме выделяют его </a:t>
            </a:r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основу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, опре­деляющее звено и детали.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8A40E1-D5A9-408C-91C4-6517C8F35E1F}"/>
              </a:ext>
            </a:extLst>
          </p:cNvPr>
          <p:cNvSpPr/>
          <p:nvPr/>
        </p:nvSpPr>
        <p:spPr>
          <a:xfrm>
            <a:off x="758698" y="3349685"/>
            <a:ext cx="38133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Основа техники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при игровых приемах — это необходимый со­став движений, последовательность в проявлении рабочих уси­лий, согласованность движений во времени и в пространстве.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E4E533-8DEC-4887-8217-F6DB1D1B4254}"/>
              </a:ext>
            </a:extLst>
          </p:cNvPr>
          <p:cNvSpPr/>
          <p:nvPr/>
        </p:nvSpPr>
        <p:spPr>
          <a:xfrm>
            <a:off x="4571998" y="3349685"/>
            <a:ext cx="3813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Определяющее звено техники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— это наиболее важная, основная часть движения, обеспечивающая решение двигательной задачи. 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6106B01-36A1-4F96-AC5C-68760F772B60}"/>
              </a:ext>
            </a:extLst>
          </p:cNvPr>
          <p:cNvCxnSpPr/>
          <p:nvPr/>
        </p:nvCxnSpPr>
        <p:spPr>
          <a:xfrm>
            <a:off x="4571998" y="3271142"/>
            <a:ext cx="0" cy="13165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58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681353-4A6A-4465-A3C7-099D2D34CCC2}"/>
              </a:ext>
            </a:extLst>
          </p:cNvPr>
          <p:cNvSpPr/>
          <p:nvPr/>
        </p:nvSpPr>
        <p:spPr>
          <a:xfrm>
            <a:off x="758699" y="651662"/>
            <a:ext cx="76266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Вправо следует наклонить тело вправо, перенося ОЦМ на правую ногу, плечи развернуть.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Также вправо выполняется энергичное вращательное движение на коньке правой ноги с одновременным пе­реступанием левой ногой, которая выпол­няет вращательное маховое движение в направлении поворота.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После постанов­ки левой ноги на лед ОЦМ переносится на нее, она несколько сгибается в колен­ном суставе и начинает последующее дви­жение.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F8BE38-F8E6-4040-8CDD-FD3CFF7323FE}"/>
              </a:ext>
            </a:extLst>
          </p:cNvPr>
          <p:cNvSpPr/>
          <p:nvPr/>
        </p:nvSpPr>
        <p:spPr>
          <a:xfrm>
            <a:off x="758699" y="361200"/>
            <a:ext cx="3421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Поворота (на 180</a:t>
            </a:r>
            <a:r>
              <a:rPr lang="ru-RU" sz="1600" b="1" baseline="300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) переступанием 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56BB01-57F8-471A-9890-8BFBB8A43C7D}"/>
              </a:ext>
            </a:extLst>
          </p:cNvPr>
          <p:cNvSpPr/>
          <p:nvPr/>
        </p:nvSpPr>
        <p:spPr>
          <a:xfrm>
            <a:off x="758699" y="1995821"/>
            <a:ext cx="36418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Выполнение поворота на двух ногах не отрывая коньков ото льда во многом схо­же с поворотом переступанием, выпол­няемом на одной ноге.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Отличие состоит в том, что в этом виде поворота тяжесть тела распределяется на обе ноги, кото­рые в равной мере принимают участие во </a:t>
            </a:r>
            <a:r>
              <a:rPr lang="en-US" cap="small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vjc</a:t>
            </a:r>
            <a:r>
              <a:rPr lang="ru-RU" cap="small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в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ращательном движении, и </a:t>
            </a:r>
            <a:r>
              <a:rPr lang="ru-RU" spc="300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лишь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в завер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шающей фазе ОЦМ переносится на ногу одноименную направлению поворота, и она несколько опережает другую.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Своев­ременное подтягивание другой ноги спо­собствует началу последующего маневра.</a:t>
            </a:r>
          </a:p>
        </p:txBody>
      </p:sp>
      <p:pic>
        <p:nvPicPr>
          <p:cNvPr id="8" name="повороты 180 не отрывая ног">
            <a:hlinkClick r:id="" action="ppaction://media"/>
            <a:extLst>
              <a:ext uri="{FF2B5EF4-FFF2-40B4-BE49-F238E27FC236}">
                <a16:creationId xmlns:a16="http://schemas.microsoft.com/office/drawing/2014/main" id="{AF193879-14AA-42EF-A115-603F44C586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0550" y="2571750"/>
            <a:ext cx="3984751" cy="17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B8DC83-F680-4E91-B82D-E041A462B596}"/>
              </a:ext>
            </a:extLst>
          </p:cNvPr>
          <p:cNvSpPr/>
          <p:nvPr/>
        </p:nvSpPr>
        <p:spPr>
          <a:xfrm>
            <a:off x="758700" y="698259"/>
            <a:ext cx="76266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725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Выполняется толчком одной или двух ног с резким вращательным движением сначала головы, плеч и тулови­ща в сторону поворота. </a:t>
            </a:r>
          </a:p>
          <a:p>
            <a:pPr indent="85725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момент приземления ноги широко рас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ставлены, плавно сгибаются в коленях для обеспечения устойчивости и быстроты перехода к очередному маневру.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спо­соб применяется обычно при переходе к бегу спиной вперед.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E7A9CE-950A-427B-96D5-D40BDBBDE26B}"/>
              </a:ext>
            </a:extLst>
          </p:cNvPr>
          <p:cNvSpPr/>
          <p:nvPr/>
        </p:nvSpPr>
        <p:spPr>
          <a:xfrm>
            <a:off x="758699" y="359705"/>
            <a:ext cx="19832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Поворот прыжком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A0C383-B3F3-43F5-8A4E-66E8C76E7BA4}"/>
              </a:ext>
            </a:extLst>
          </p:cNvPr>
          <p:cNvSpPr/>
          <p:nvPr/>
        </p:nvSpPr>
        <p:spPr>
          <a:xfrm>
            <a:off x="758699" y="1922985"/>
            <a:ext cx="2278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Торможения и остановки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61A8DB-0AEE-479F-8B54-F20EAF43BE89}"/>
              </a:ext>
            </a:extLst>
          </p:cNvPr>
          <p:cNvSpPr/>
          <p:nvPr/>
        </p:nvSpPr>
        <p:spPr>
          <a:xfrm>
            <a:off x="768822" y="2230762"/>
            <a:ext cx="76266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Невозможно без тор­можений, которые делятся на: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торможения «плугом» 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полуплугом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торможения на двух ногах;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торможения на одной ноге.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приемом торможения в со­временном хоккее является торможение с поворотом на 90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двух ногах или на одной ноге.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067FC7B-4F18-4C6A-8086-F2F7D1F901B7}"/>
              </a:ext>
            </a:extLst>
          </p:cNvPr>
          <p:cNvCxnSpPr/>
          <p:nvPr/>
        </p:nvCxnSpPr>
        <p:spPr>
          <a:xfrm>
            <a:off x="2057400" y="1915435"/>
            <a:ext cx="5248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811097-CD23-4C16-AEFA-A8C8E3B9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2"/>
          <a:stretch/>
        </p:blipFill>
        <p:spPr>
          <a:xfrm>
            <a:off x="1626484" y="3615757"/>
            <a:ext cx="5911275" cy="13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6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6D680F-1A7B-43D4-9A86-8A37E00E8ABB}"/>
              </a:ext>
            </a:extLst>
          </p:cNvPr>
          <p:cNvSpPr/>
          <p:nvPr/>
        </p:nvSpPr>
        <p:spPr>
          <a:xfrm>
            <a:off x="758699" y="608774"/>
            <a:ext cx="77280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Следует выполнять из положения скольжения на параллельных коньках. На­чинают поворот движением головы, плеч, туловища, а затем резко поворачивают оба конька на 90° в положение, перпендику­лярное направлению движения, при этом туловище отклоняется в сторону, проти­воположную движению, а ноги сгибаются в коленных и голеностопных суставах.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туловища и перенос ОЦМ в сторону, противоположную движению, увеличивают давление лезвий коньков на лед и, следовательно, скорость выполнения торможения за счет сокращения тор­мозного пути.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Амортизационное сгибание ног в коленном и голеностопном суставах способствует гашению скорости поступа­тельного движения.</a:t>
            </a:r>
          </a:p>
        </p:txBody>
      </p:sp>
      <p:pic>
        <p:nvPicPr>
          <p:cNvPr id="6" name="торможение бок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9214" y="2640099"/>
            <a:ext cx="4365568" cy="245437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334C9D-6455-40F9-B30F-13614E077129}"/>
              </a:ext>
            </a:extLst>
          </p:cNvPr>
          <p:cNvSpPr/>
          <p:nvPr/>
        </p:nvSpPr>
        <p:spPr>
          <a:xfrm>
            <a:off x="758699" y="312830"/>
            <a:ext cx="2714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Торможение на двух ногах </a:t>
            </a:r>
          </a:p>
        </p:txBody>
      </p:sp>
    </p:spTree>
    <p:extLst>
      <p:ext uri="{BB962C8B-B14F-4D97-AF65-F5344CB8AC3E}">
        <p14:creationId xmlns:p14="http://schemas.microsoft.com/office/powerpoint/2010/main" val="300221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6BD940-11A9-4141-B706-6EDF2DD8B1F1}"/>
              </a:ext>
            </a:extLst>
          </p:cNvPr>
          <p:cNvSpPr/>
          <p:nvPr/>
        </p:nvSpPr>
        <p:spPr>
          <a:xfrm>
            <a:off x="758699" y="361200"/>
            <a:ext cx="77090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Техника выполнения </a:t>
            </a:r>
            <a:r>
              <a:rPr lang="ru-RU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торможения с поворотом на одной ноге</a:t>
            </a:r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подобна тормо­жению на двух ногах.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Отличие лишь в том, что поворот на 90° и торможение осуществляются на внутреннем ребре лезвия конька передней ноги (относительно направления движения хоккеиста до выполнения поворота).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Эффективность тор­можения и быстроты перехода на последующий маневр в этих видах примерно одинакова.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Однако торможение одной ногой тре­бует более основательной подготовки мышц и связок суставов ног, так как вся нагрузка, связанная с силой инерции поступательно­го движения вперед, приходится на одну ногу.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торможение внутренней ног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9464" y="2571750"/>
            <a:ext cx="4745072" cy="247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6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2EED15-9405-44E1-ADE2-61AD4ACFD074}"/>
              </a:ext>
            </a:extLst>
          </p:cNvPr>
          <p:cNvSpPr/>
          <p:nvPr/>
        </p:nvSpPr>
        <p:spPr>
          <a:xfrm>
            <a:off x="758699" y="729040"/>
            <a:ext cx="75185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Используется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современ­ном хоккее очень редко и преимущественно вратарями и начина­ющими хоккеистами.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торможения «плугом» носки коньков поворачиваются внутрь, колени сводятся вместе, ОЦМ смещается несколько назад за счет уменьшения угла в тазобед­ренном суставе. Торможение осуществляется внутренними ребра­ми лезвий коньков.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торможении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полуплугом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поворачивает­ся носком вовнутрь и тормозим внутренним ребром лезвия конька одна нога.</a:t>
            </a:r>
          </a:p>
        </p:txBody>
      </p:sp>
      <p:pic>
        <p:nvPicPr>
          <p:cNvPr id="8" name="орможение полуплуг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4240" y="2320946"/>
            <a:ext cx="4375519" cy="27672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6F8896-34E2-43CB-BCFD-6AB788206000}"/>
              </a:ext>
            </a:extLst>
          </p:cNvPr>
          <p:cNvSpPr/>
          <p:nvPr/>
        </p:nvSpPr>
        <p:spPr>
          <a:xfrm>
            <a:off x="758699" y="311242"/>
            <a:ext cx="3865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Торможение «плугом» и «</a:t>
            </a:r>
            <a:r>
              <a:rPr lang="ru-RU" sz="1600" b="1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полуплугом</a:t>
            </a:r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629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11B586-D10F-4652-AA7B-C917CFA21F95}"/>
              </a:ext>
            </a:extLst>
          </p:cNvPr>
          <p:cNvSpPr/>
          <p:nvPr/>
        </p:nvSpPr>
        <p:spPr>
          <a:xfrm>
            <a:off x="758700" y="613612"/>
            <a:ext cx="76266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Выполняется из исходного положения: ноги согнуты, туловище несколько наклонено вперед ОЦМ тела переносится на толчковую ногу, стопа которой разво­рачивается наружу, и внутренним ребром лезвия конька произво­дится отталкивание. Одновременно маховым движением вперед — вверх выносится другая нога.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опускании на лед после фазы полета ноги сгибаются в коленном и голеностопном суставах, выполняя уступающее движение, туловище при этом несколько наклонено вперед.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147DCA-4AF0-4674-8D44-1A60A01A8E31}"/>
              </a:ext>
            </a:extLst>
          </p:cNvPr>
          <p:cNvSpPr/>
          <p:nvPr/>
        </p:nvSpPr>
        <p:spPr>
          <a:xfrm>
            <a:off x="758699" y="330385"/>
            <a:ext cx="35990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Прыжок вперед толчком одной ноги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69D099-4514-48C7-BC02-B256E782F9EC}"/>
              </a:ext>
            </a:extLst>
          </p:cNvPr>
          <p:cNvSpPr/>
          <p:nvPr/>
        </p:nvSpPr>
        <p:spPr>
          <a:xfrm>
            <a:off x="758699" y="2281834"/>
            <a:ext cx="3401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Прыжок вперед толчком двумя ногами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5CD00E-7BE5-4F71-B881-30A9CAB9E505}"/>
              </a:ext>
            </a:extLst>
          </p:cNvPr>
          <p:cNvSpPr/>
          <p:nvPr/>
        </p:nvSpPr>
        <p:spPr>
          <a:xfrm>
            <a:off x="758697" y="2563061"/>
            <a:ext cx="35990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Производится из такого же исходного положения, только ОЦМ тела распределяется на две ноги. Толчковое движение осуществляется одновременно дву­мя ногами за счет резкого разгибания туловища и ног сначала в тазобедренном и коленном суставах, а в заключительной фазе от­талкивания — в голеностопном суставе.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приземлении произ­водится уступающее движение, сгибая ноги в коленном и голено­стопном суставах.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EFB0866-4933-4132-AA0C-F0A737F1F4EF}"/>
              </a:ext>
            </a:extLst>
          </p:cNvPr>
          <p:cNvCxnSpPr/>
          <p:nvPr/>
        </p:nvCxnSpPr>
        <p:spPr>
          <a:xfrm>
            <a:off x="2114624" y="2142164"/>
            <a:ext cx="4486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DFE52C-AB08-428B-B97C-8F0436CF4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612219"/>
            <a:ext cx="4268632" cy="193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3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762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018B2A-953D-45C0-B348-9DF5A991220E}"/>
              </a:ext>
            </a:extLst>
          </p:cNvPr>
          <p:cNvSpPr/>
          <p:nvPr/>
        </p:nvSpPr>
        <p:spPr>
          <a:xfrm>
            <a:off x="758699" y="612817"/>
            <a:ext cx="76233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725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Туловище отклоняется влево, ОЦМ переносится на согнутую ле­вую ногу, отталкивание производится внутренним ребром лезвия конька левой ноги за счет резкого разгибания в тазобедренном коленном и голеностопном суставах. </a:t>
            </a:r>
          </a:p>
          <a:p>
            <a:pPr indent="85725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приземлении выполня­ется уступающее движение за счет сгибания сначала правой и за­тем левой ноги.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B9E250-37C3-47E7-B89F-621DC169C30A}"/>
              </a:ext>
            </a:extLst>
          </p:cNvPr>
          <p:cNvSpPr/>
          <p:nvPr/>
        </p:nvSpPr>
        <p:spPr>
          <a:xfrm>
            <a:off x="758699" y="322355"/>
            <a:ext cx="639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При прыжке в сторону (вправо) толчком одной или двумя ногами</a:t>
            </a:r>
            <a:endParaRPr lang="ru-RU" sz="16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0C78A39-26D5-41CF-A06E-4037BDC60ED1}"/>
              </a:ext>
            </a:extLst>
          </p:cNvPr>
          <p:cNvCxnSpPr/>
          <p:nvPr/>
        </p:nvCxnSpPr>
        <p:spPr>
          <a:xfrm>
            <a:off x="1546150" y="1782368"/>
            <a:ext cx="5921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39AE87-C2DA-4D2A-8BC5-C21DFD31099E}"/>
              </a:ext>
            </a:extLst>
          </p:cNvPr>
          <p:cNvSpPr/>
          <p:nvPr/>
        </p:nvSpPr>
        <p:spPr>
          <a:xfrm>
            <a:off x="758698" y="1953559"/>
            <a:ext cx="76233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ФХР в своей программе НППХ «Красная Машина» предложили основные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обучения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позволяют составить представление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технике хоккея (см. ниже) 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CC45E951-5A35-4BA6-A7B5-5686BF2AB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131298"/>
              </p:ext>
            </p:extLst>
          </p:nvPr>
        </p:nvGraphicFramePr>
        <p:xfrm>
          <a:off x="1356486" y="2692223"/>
          <a:ext cx="6427723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312606665"/>
                    </a:ext>
                  </a:extLst>
                </a:gridCol>
                <a:gridCol w="5589523">
                  <a:extLst>
                    <a:ext uri="{9D8B030D-6E8A-4147-A177-3AD203B41FA5}">
                      <a16:colId xmlns:a16="http://schemas.microsoft.com/office/drawing/2014/main" val="1133093843"/>
                    </a:ext>
                  </a:extLst>
                </a:gridCol>
              </a:tblGrid>
              <a:tr h="187625">
                <a:tc>
                  <a:txBody>
                    <a:bodyPr/>
                    <a:lstStyle/>
                    <a:p>
                      <a:pPr marL="47625" marR="41275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259595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месте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644966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едленно в движении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1878334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ыстро в движении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566720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едленно в движении с маневрированием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122225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ыстро в движении с маневрированием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317043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едленно в движении с действиями соперник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073136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ыстро в движении с действиями соперник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297614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kk-KZ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игре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674880"/>
                  </a:ext>
                </a:extLst>
              </a:tr>
              <a:tr h="183426">
                <a:tc>
                  <a:txBody>
                    <a:bodyPr/>
                    <a:lstStyle/>
                    <a:p>
                      <a:pPr marL="3810"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спортивных </a:t>
                      </a:r>
                      <a:r>
                        <a:rPr lang="kk-KZ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соревнованиях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75" marR="31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814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354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B8E30C-A1BF-4C77-9B88-8D15FADFF062}"/>
              </a:ext>
            </a:extLst>
          </p:cNvPr>
          <p:cNvSpPr/>
          <p:nvPr/>
        </p:nvSpPr>
        <p:spPr>
          <a:xfrm>
            <a:off x="758699" y="955923"/>
            <a:ext cx="77566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  <a:tabLst>
                <a:tab pos="5384800" algn="l"/>
                <a:tab pos="5472113" algn="l"/>
              </a:tabLs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программа по хоккею с шайбой для специализированных учебно-спортивных учреждений и училищ олимпийского резерва : 4-е изд.,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М., 2022. — 120 с.</a:t>
            </a:r>
          </a:p>
          <a:p>
            <a:pPr marL="342900" indent="-342900" algn="just">
              <a:buFont typeface="+mj-lt"/>
              <a:buAutoNum type="arabicPeriod"/>
              <a:tabLst>
                <a:tab pos="5384800" algn="l"/>
                <a:tab pos="5472113" algn="l"/>
              </a:tabLs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Годик, М. А. Контроль тренировочных соревновательных нагрузок / М. А. Годик . – М. : Физкультура и спорт, 1978. – 136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Иванченко, Е. И. Виды подготовки в спорте : учеб.-метод. пособие / Е. И. Иванченко ; М-во спорта и туризма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из. культуры. – 2-е изд., стер. – Минск : БГУФК, 2016. – 261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Иванченко, Е. И. Контроль и учет в спортивной подготовке : пособие / Е. И. Иванченко ; М-во спорта и туризма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5-е изд., стер. – Минск : БГУФК, 2017. – 61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Иванченко, Е. И. Основы системы спортивной подготовки : учеб.- метод. пособие / Е. И. Иванченко ; М-во спорта и туризма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2-е изд., стер. – Минск : БГУФК, 2018. – 279 с.5. Спортивная одаренность и ее диагностика : пособие / Е. 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 ; М-во спорта и туризма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4-е изд., стер. – Минск : БГУФК, 2017. – 88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Иванченко, Е. И. Теория и практика спорта : пособие : в 3 ч. / Е. И. Иванченко ;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М-во спорта и туризма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Беларусь, Белорус. гос. ун-т физ. культуры. – Минск : БГУФК, 2018. – Ч. 3 :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спортивной тренировки. – 207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Платонов, В. Н. Система подготовки спортсменов в олимпийском спорте. Общая теория и ее практические приложения : [учеб. для тренеров] : в 2 кн. / В. Н. Платонов. – Киев : Олимпийская литература, 2015.</a:t>
            </a:r>
            <a:endParaRPr lang="ru-RU" sz="1200" dirty="0">
              <a:latin typeface="TimesNewRomanPSM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637CEB-708B-4579-923B-559F57C5713C}"/>
              </a:ext>
            </a:extLst>
          </p:cNvPr>
          <p:cNvSpPr/>
          <p:nvPr/>
        </p:nvSpPr>
        <p:spPr>
          <a:xfrm>
            <a:off x="758699" y="354867"/>
            <a:ext cx="5173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рекомендуемой и используемой литературы: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6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CE1AC5-D3DE-42D1-A0D3-E6C022954022}"/>
              </a:ext>
            </a:extLst>
          </p:cNvPr>
          <p:cNvSpPr/>
          <p:nvPr/>
        </p:nvSpPr>
        <p:spPr>
          <a:xfrm>
            <a:off x="758699" y="707428"/>
            <a:ext cx="7555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  Детали техники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— это второстепенные особенности движе­ния, не нарушающие его основного двигательного механизма. Как правило, детали техники бывают различными у разных спортсме­нов. Они зависят от индивидуальных морфологических и функци­ональных особенностей. Таким образом, говоря о технике какого-либо игрового приема, мы как бы представляем общую картину его выполнения на основе рассмотрения конкретных характерис­тик, входящих в состав его движений.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34F6CB-B60C-4A9C-8161-B5A3ECB4E63B}"/>
              </a:ext>
            </a:extLst>
          </p:cNvPr>
          <p:cNvSpPr/>
          <p:nvPr/>
        </p:nvSpPr>
        <p:spPr>
          <a:xfrm>
            <a:off x="758698" y="2047747"/>
            <a:ext cx="7555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отличие от техники понятие </a:t>
            </a:r>
            <a:r>
              <a:rPr lang="ru-RU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техническое мастерство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следует рассматривать как характеристику подготовленности спортсмена, его возможности в выполнении различных игровых приемов, пол­ноценной реализации в них двигательных качеств (силы, быстро­ты, ловкости, гибкости).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109CAB-0206-4848-888C-501800B22294}"/>
              </a:ext>
            </a:extLst>
          </p:cNvPr>
          <p:cNvSpPr/>
          <p:nvPr/>
        </p:nvSpPr>
        <p:spPr>
          <a:xfrm>
            <a:off x="758698" y="3277929"/>
            <a:ext cx="4097597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342900" indent="-342900" algn="ctr">
              <a:buFont typeface="+mj-lt"/>
              <a:buAutoNum type="arabicPeriod" startAt="2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технических приемов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1814CF-18F7-4E82-9049-E495DA63017A}"/>
              </a:ext>
            </a:extLst>
          </p:cNvPr>
          <p:cNvSpPr/>
          <p:nvPr/>
        </p:nvSpPr>
        <p:spPr>
          <a:xfrm>
            <a:off x="758698" y="3715919"/>
            <a:ext cx="76266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Признаки подразделяющие технические приемы называются классификацией. К числу признаков могут относиться:</a:t>
            </a:r>
          </a:p>
          <a:p>
            <a:pPr marL="285750" lvl="0" indent="-285750" algn="just">
              <a:buSzPts val="1400"/>
              <a:buFont typeface="Wingdings" panose="05000000000000000000" pitchFamily="2" charset="2"/>
              <a:buChar char="Ø"/>
              <a:tabLst>
                <a:tab pos="4800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 и специфика деятельности;</a:t>
            </a:r>
          </a:p>
          <a:p>
            <a:pPr marL="285750" lvl="0" indent="-285750" algn="just">
              <a:buSzPts val="1400"/>
              <a:buFont typeface="Wingdings" panose="05000000000000000000" pitchFamily="2" charset="2"/>
              <a:buChar char="Ø"/>
              <a:tabLst>
                <a:tab pos="48006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целевое назначение приема и группы приемов в игровой деятельности;</a:t>
            </a:r>
          </a:p>
          <a:p>
            <a:pPr marL="285750" lvl="0" indent="-285750" algn="just">
              <a:buSzPts val="1400"/>
              <a:buFont typeface="Wingdings" panose="05000000000000000000" pitchFamily="2" charset="2"/>
              <a:buChar char="Ø"/>
              <a:tabLst>
                <a:tab pos="480060" algn="l"/>
              </a:tabLst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схожесть приемов по биомеханической структуре движения.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5627492-13A9-4AE5-A227-1426384206EB}"/>
              </a:ext>
            </a:extLst>
          </p:cNvPr>
          <p:cNvCxnSpPr/>
          <p:nvPr/>
        </p:nvCxnSpPr>
        <p:spPr>
          <a:xfrm>
            <a:off x="2104008" y="3142695"/>
            <a:ext cx="4722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EF22D0-9806-4BA4-8EB6-4D4450CEB138}"/>
              </a:ext>
            </a:extLst>
          </p:cNvPr>
          <p:cNvSpPr/>
          <p:nvPr/>
        </p:nvSpPr>
        <p:spPr>
          <a:xfrm>
            <a:off x="758698" y="350196"/>
            <a:ext cx="4568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и характеристика техники хоккея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60934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12085D-2DB3-4DA0-ACCA-49F7E8F02C2E}"/>
              </a:ext>
            </a:extLst>
          </p:cNvPr>
          <p:cNvSpPr/>
          <p:nvPr/>
        </p:nvSpPr>
        <p:spPr>
          <a:xfrm>
            <a:off x="758699" y="361200"/>
            <a:ext cx="3906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Классификация техники игры в хоккей</a:t>
            </a:r>
            <a:endParaRPr lang="ru-RU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FB9490-D5CC-4C78-8140-DBDF6CEB158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3" y="832048"/>
            <a:ext cx="8259993" cy="3950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17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B7F54E-1050-4D84-A726-4FDA01A607E4}"/>
              </a:ext>
            </a:extLst>
          </p:cNvPr>
          <p:cNvSpPr/>
          <p:nvPr/>
        </p:nvSpPr>
        <p:spPr>
          <a:xfrm>
            <a:off x="758699" y="357832"/>
            <a:ext cx="7795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Классификация технических приемов передвижения на коньках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A29CC6F-87AD-473C-A43A-E3EFD971D301}"/>
              </a:ext>
            </a:extLst>
          </p:cNvPr>
          <p:cNvGrpSpPr/>
          <p:nvPr/>
        </p:nvGrpSpPr>
        <p:grpSpPr>
          <a:xfrm>
            <a:off x="376040" y="778277"/>
            <a:ext cx="8391916" cy="4121380"/>
            <a:chOff x="1061076" y="470264"/>
            <a:chExt cx="9368468" cy="5517006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96F7ED74-10DF-4537-AC74-6C8EBACFCB81}"/>
                </a:ext>
              </a:extLst>
            </p:cNvPr>
            <p:cNvCxnSpPr/>
            <p:nvPr/>
          </p:nvCxnSpPr>
          <p:spPr>
            <a:xfrm flipH="1">
              <a:off x="5646411" y="120171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9F663F63-EB10-4B7F-A12B-138EACCC74E5}"/>
                </a:ext>
              </a:extLst>
            </p:cNvPr>
            <p:cNvCxnSpPr/>
            <p:nvPr/>
          </p:nvCxnSpPr>
          <p:spPr>
            <a:xfrm>
              <a:off x="1851016" y="1378243"/>
              <a:ext cx="800163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04B3956-58A1-4037-82B4-7EA17D819B58}"/>
                </a:ext>
              </a:extLst>
            </p:cNvPr>
            <p:cNvCxnSpPr/>
            <p:nvPr/>
          </p:nvCxnSpPr>
          <p:spPr>
            <a:xfrm flipH="1">
              <a:off x="1829426" y="131918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588CBC8F-1A41-46C1-88C8-718199E8B52A}"/>
                </a:ext>
              </a:extLst>
            </p:cNvPr>
            <p:cNvCxnSpPr/>
            <p:nvPr/>
          </p:nvCxnSpPr>
          <p:spPr>
            <a:xfrm flipH="1">
              <a:off x="3422641" y="132617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0978F79-84BF-4585-A84E-4CCAE8FB28FA}"/>
                </a:ext>
              </a:extLst>
            </p:cNvPr>
            <p:cNvCxnSpPr/>
            <p:nvPr/>
          </p:nvCxnSpPr>
          <p:spPr>
            <a:xfrm flipH="1">
              <a:off x="6540491" y="132236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610CDA-BFC0-4E0C-844A-6A187AB87575}"/>
                </a:ext>
              </a:extLst>
            </p:cNvPr>
            <p:cNvGrpSpPr/>
            <p:nvPr/>
          </p:nvGrpSpPr>
          <p:grpSpPr>
            <a:xfrm>
              <a:off x="1423661" y="1486828"/>
              <a:ext cx="8918280" cy="457200"/>
              <a:chOff x="0" y="0"/>
              <a:chExt cx="8918280" cy="457200"/>
            </a:xfrm>
          </p:grpSpPr>
          <p:sp>
            <p:nvSpPr>
              <p:cNvPr id="157" name="Прямоугольник 156">
                <a:extLst>
                  <a:ext uri="{FF2B5EF4-FFF2-40B4-BE49-F238E27FC236}">
                    <a16:creationId xmlns:a16="http://schemas.microsoft.com/office/drawing/2014/main" id="{C8CABD5B-B52C-4B6B-8EFC-F71F0E38A847}"/>
                  </a:ext>
                </a:extLst>
              </p:cNvPr>
              <p:cNvSpPr/>
              <p:nvPr/>
            </p:nvSpPr>
            <p:spPr>
              <a:xfrm>
                <a:off x="0" y="13320"/>
                <a:ext cx="912960" cy="44316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5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Бег</a:t>
                </a:r>
                <a:endParaRPr lang="ru-RU" sz="105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Прямоугольник 157">
                <a:extLst>
                  <a:ext uri="{FF2B5EF4-FFF2-40B4-BE49-F238E27FC236}">
                    <a16:creationId xmlns:a16="http://schemas.microsoft.com/office/drawing/2014/main" id="{A4ECD0DD-9D80-4B84-B20F-8759A9DB2BD4}"/>
                  </a:ext>
                </a:extLst>
              </p:cNvPr>
              <p:cNvSpPr/>
              <p:nvPr/>
            </p:nvSpPr>
            <p:spPr>
              <a:xfrm>
                <a:off x="6509520" y="6840"/>
                <a:ext cx="913680" cy="45036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5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Старты</a:t>
                </a:r>
                <a:endParaRPr lang="ru-RU" sz="105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id="{96E85B16-2F62-4BF6-B657-AF73AA13EE23}"/>
                  </a:ext>
                </a:extLst>
              </p:cNvPr>
              <p:cNvSpPr/>
              <p:nvPr/>
            </p:nvSpPr>
            <p:spPr>
              <a:xfrm>
                <a:off x="8005320" y="0"/>
                <a:ext cx="912960" cy="45648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5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Прыжки</a:t>
                </a:r>
                <a:endParaRPr lang="ru-RU" sz="105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Прямоугольник 159">
                <a:extLst>
                  <a:ext uri="{FF2B5EF4-FFF2-40B4-BE49-F238E27FC236}">
                    <a16:creationId xmlns:a16="http://schemas.microsoft.com/office/drawing/2014/main" id="{F69B2A80-A942-4C2E-A83A-F8CD244E6AE5}"/>
                  </a:ext>
                </a:extLst>
              </p:cNvPr>
              <p:cNvSpPr/>
              <p:nvPr/>
            </p:nvSpPr>
            <p:spPr>
              <a:xfrm>
                <a:off x="1601640" y="16560"/>
                <a:ext cx="913680" cy="43992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5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Повороты</a:t>
                </a:r>
                <a:endParaRPr lang="ru-RU" sz="105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E2F02EC3-94E6-4FEE-88FA-736C0AFAA23F}"/>
                  </a:ext>
                </a:extLst>
              </p:cNvPr>
              <p:cNvSpPr/>
              <p:nvPr/>
            </p:nvSpPr>
            <p:spPr>
              <a:xfrm>
                <a:off x="4627148" y="6467"/>
                <a:ext cx="1155891" cy="45036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hangingPunct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5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Торможение </a:t>
                </a:r>
                <a:endParaRPr lang="ru-RU" sz="105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 hangingPunct="0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105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 остановки</a:t>
                </a:r>
                <a:endParaRPr lang="ru-RU" sz="105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FEE68E48-8F93-41C7-B89D-2212DAB26DFD}"/>
                </a:ext>
              </a:extLst>
            </p:cNvPr>
            <p:cNvCxnSpPr/>
            <p:nvPr/>
          </p:nvCxnSpPr>
          <p:spPr>
            <a:xfrm flipH="1">
              <a:off x="8338811" y="1314108"/>
              <a:ext cx="317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EA0AC68-2005-4997-960C-DD50773CE648}"/>
                </a:ext>
              </a:extLst>
            </p:cNvPr>
            <p:cNvCxnSpPr/>
            <p:nvPr/>
          </p:nvCxnSpPr>
          <p:spPr>
            <a:xfrm flipH="1">
              <a:off x="9827251" y="131156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F4CB33DC-E808-47E0-A185-8C07AE277831}"/>
                </a:ext>
              </a:extLst>
            </p:cNvPr>
            <p:cNvCxnSpPr/>
            <p:nvPr/>
          </p:nvCxnSpPr>
          <p:spPr>
            <a:xfrm flipH="1">
              <a:off x="1828791" y="219294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BAFF88E4-CA88-43AC-8957-84D5BF200919}"/>
                </a:ext>
              </a:extLst>
            </p:cNvPr>
            <p:cNvCxnSpPr/>
            <p:nvPr/>
          </p:nvCxnSpPr>
          <p:spPr>
            <a:xfrm>
              <a:off x="1201411" y="2250098"/>
              <a:ext cx="135699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84D576BC-91A2-445A-8A63-C10F55D0B8D6}"/>
                </a:ext>
              </a:extLst>
            </p:cNvPr>
            <p:cNvCxnSpPr/>
            <p:nvPr/>
          </p:nvCxnSpPr>
          <p:spPr>
            <a:xfrm flipH="1">
              <a:off x="2489191" y="231677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5B866AAE-9257-4C9F-980E-E781F0FBAC73}"/>
                </a:ext>
              </a:extLst>
            </p:cNvPr>
            <p:cNvCxnSpPr/>
            <p:nvPr/>
          </p:nvCxnSpPr>
          <p:spPr>
            <a:xfrm flipH="1">
              <a:off x="9805661" y="219231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728AACA-CB32-4350-AF32-C66BCD99C669}"/>
                </a:ext>
              </a:extLst>
            </p:cNvPr>
            <p:cNvCxnSpPr/>
            <p:nvPr/>
          </p:nvCxnSpPr>
          <p:spPr>
            <a:xfrm flipH="1">
              <a:off x="1130926" y="232058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B369D8C9-3E0E-42E9-81C5-94E0D3FBC826}"/>
                </a:ext>
              </a:extLst>
            </p:cNvPr>
            <p:cNvCxnSpPr/>
            <p:nvPr/>
          </p:nvCxnSpPr>
          <p:spPr>
            <a:xfrm flipH="1">
              <a:off x="3417561" y="219294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59577357-6F48-45AF-8E14-64DFFF13D69B}"/>
                </a:ext>
              </a:extLst>
            </p:cNvPr>
            <p:cNvCxnSpPr/>
            <p:nvPr/>
          </p:nvCxnSpPr>
          <p:spPr>
            <a:xfrm flipH="1">
              <a:off x="1578601" y="232058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36E23C-7553-4625-A072-2CE2091AD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506" y="2438638"/>
              <a:ext cx="341313" cy="13557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скользящими шагами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EFBC922-462D-4F70-A2BA-AA644CAAB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256" y="2438638"/>
              <a:ext cx="349250" cy="13557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короткими шагами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C857AC8-0E44-4ED9-A2C6-E2AF789E2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594" y="2438638"/>
              <a:ext cx="357187" cy="13668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скрестными шагами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C6D71FA8-B04C-4AA1-9F04-FBB8E60571FF}"/>
                </a:ext>
              </a:extLst>
            </p:cNvPr>
            <p:cNvCxnSpPr/>
            <p:nvPr/>
          </p:nvCxnSpPr>
          <p:spPr>
            <a:xfrm>
              <a:off x="3170546" y="2250098"/>
              <a:ext cx="2010410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D8F8E4C-D73F-4763-9154-34B137E99695}"/>
                </a:ext>
              </a:extLst>
            </p:cNvPr>
            <p:cNvCxnSpPr/>
            <p:nvPr/>
          </p:nvCxnSpPr>
          <p:spPr>
            <a:xfrm>
              <a:off x="7996546" y="2252003"/>
              <a:ext cx="975995" cy="254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7C80E943-7E3E-4001-9791-6DCC52803064}"/>
                </a:ext>
              </a:extLst>
            </p:cNvPr>
            <p:cNvCxnSpPr/>
            <p:nvPr/>
          </p:nvCxnSpPr>
          <p:spPr>
            <a:xfrm>
              <a:off x="9664691" y="2250098"/>
              <a:ext cx="441960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F37FB83A-CD40-46EC-AD79-FE1FFD07F71E}"/>
                </a:ext>
              </a:extLst>
            </p:cNvPr>
            <p:cNvCxnSpPr/>
            <p:nvPr/>
          </p:nvCxnSpPr>
          <p:spPr>
            <a:xfrm>
              <a:off x="5986771" y="2249463"/>
              <a:ext cx="1169670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E28EF52-83F4-4353-BCE7-892F7ABC36E6}"/>
                </a:ext>
              </a:extLst>
            </p:cNvPr>
            <p:cNvCxnSpPr/>
            <p:nvPr/>
          </p:nvCxnSpPr>
          <p:spPr>
            <a:xfrm flipH="1">
              <a:off x="3105776" y="232121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271572A-5827-4AFD-B7B8-624DC882A2D4}"/>
                </a:ext>
              </a:extLst>
            </p:cNvPr>
            <p:cNvCxnSpPr/>
            <p:nvPr/>
          </p:nvCxnSpPr>
          <p:spPr>
            <a:xfrm flipH="1">
              <a:off x="10044421" y="230661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215C9283-014F-4034-9B0F-BC5E26A004C6}"/>
                </a:ext>
              </a:extLst>
            </p:cNvPr>
            <p:cNvCxnSpPr/>
            <p:nvPr/>
          </p:nvCxnSpPr>
          <p:spPr>
            <a:xfrm flipH="1">
              <a:off x="7093576" y="231804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B9DB3C51-AE4A-4BDF-A826-30CB3B7AB595}"/>
                </a:ext>
              </a:extLst>
            </p:cNvPr>
            <p:cNvCxnSpPr/>
            <p:nvPr/>
          </p:nvCxnSpPr>
          <p:spPr>
            <a:xfrm flipH="1">
              <a:off x="5081261" y="285588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B45CB266-61D7-49BD-969F-E1AD00042107}"/>
                </a:ext>
              </a:extLst>
            </p:cNvPr>
            <p:cNvCxnSpPr/>
            <p:nvPr/>
          </p:nvCxnSpPr>
          <p:spPr>
            <a:xfrm flipH="1">
              <a:off x="3533766" y="232058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D8B23DFC-97E0-41E3-B346-DDECEAAD6A55}"/>
                </a:ext>
              </a:extLst>
            </p:cNvPr>
            <p:cNvCxnSpPr/>
            <p:nvPr/>
          </p:nvCxnSpPr>
          <p:spPr>
            <a:xfrm flipH="1">
              <a:off x="4572626" y="232312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FB512730-0C48-48C3-ADA0-8398FEFF7701}"/>
                </a:ext>
              </a:extLst>
            </p:cNvPr>
            <p:cNvCxnSpPr/>
            <p:nvPr/>
          </p:nvCxnSpPr>
          <p:spPr>
            <a:xfrm flipH="1">
              <a:off x="3973821" y="231486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1831FF43-3BFC-4E42-B4E4-9A2059B9EAD0}"/>
                </a:ext>
              </a:extLst>
            </p:cNvPr>
            <p:cNvCxnSpPr/>
            <p:nvPr/>
          </p:nvCxnSpPr>
          <p:spPr>
            <a:xfrm flipH="1">
              <a:off x="9603731" y="2317408"/>
              <a:ext cx="2540" cy="635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E2389E9-BEDA-4FB7-B8AC-3D339548A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781" y="2451338"/>
              <a:ext cx="511175" cy="13541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поворотом на 90</a:t>
              </a: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ymbol" panose="05050102010706020507" pitchFamily="18" charset="2"/>
                  <a:cs typeface="Times New Roman" panose="02020603050405020304" pitchFamily="18" charset="0"/>
                </a:rPr>
                <a:t>°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bmk="_Hlk82445796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</a:t>
              </a:r>
              <a:r>
                <a:rPr kumimoji="0" lang="ru-RU" altLang="ru-RU" sz="1050" b="0" i="0" u="none" strike="noStrike" cap="none" normalizeH="0" baseline="0" bmk="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 двух ногах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E2E6BAF-D2F5-47B8-80DE-85A278003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656" y="2440226"/>
              <a:ext cx="366713" cy="13557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прыжком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0DD02A54-25F8-41DF-8B11-1C3E56507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781" y="2446576"/>
              <a:ext cx="582613" cy="136048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 отрывая коньков 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 льда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87738D0F-5AED-4147-ABE2-B37560FA8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956" y="2438638"/>
              <a:ext cx="338138" cy="1363663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скрестными шагами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AAF4D51D-A260-4767-835E-893A2F14C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706" y="2438638"/>
              <a:ext cx="349250" cy="1370013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толчком одной ногой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78638460-82A0-4479-A6B4-E1050C65C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2219" y="2438638"/>
              <a:ext cx="349250" cy="1363663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переступанием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C5223830-3B6F-4C49-8794-462E6C00C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981" y="2438638"/>
              <a:ext cx="328613" cy="136048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спиной вперед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908B5E5E-05CE-4BB7-90C9-1398F2D9F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8081" y="2441813"/>
              <a:ext cx="528638" cy="13541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поворотом на 9</a:t>
              </a:r>
              <a:r>
                <a:rPr kumimoji="0" lang="ru-RU" altLang="ru-RU" sz="1050" b="0" i="0" u="none" strike="noStrike" cap="none" normalizeH="0" baseline="0" bmk="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r>
                <a:rPr kumimoji="0" lang="ru-RU" altLang="ru-RU" sz="1050" b="0" i="0" u="none" strike="noStrike" cap="none" normalizeH="0" baseline="0" bmk="_Hlk82515429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ymbol" panose="05050102010706020507" pitchFamily="18" charset="2"/>
                  <a:cs typeface="Times New Roman" panose="02020603050405020304" pitchFamily="18" charset="0"/>
                </a:rPr>
                <a:t>°</a:t>
              </a: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на одной ноге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B71B8CC4-5B1D-4500-B31E-59B7F8A5F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0856" y="2438638"/>
              <a:ext cx="476250" cy="136048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«плугом» и «полуплугом»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20CD9F5-697C-432D-A58A-49C482AA3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331" y="2446576"/>
              <a:ext cx="338138" cy="1357312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лицом вперед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2F48C850-79FD-4063-8282-1A8D6F116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7056" y="2438638"/>
              <a:ext cx="344488" cy="1363663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боком вперед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F4FFBA14-4660-4442-B158-9CAC5F472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9656" y="2423909"/>
              <a:ext cx="493713" cy="163069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предварительным поворотом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579C1B49-AFB4-4233-A9D6-23A6C8724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0056" y="2429113"/>
              <a:ext cx="442913" cy="1357313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толчком одной ногой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7078B3C-8F0D-4388-8F4A-411C9C3C0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2344" y="2438638"/>
              <a:ext cx="449262" cy="13541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толчком двумя  ногами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D5083EA4-A4D9-4F75-898E-5D2EC4472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806" y="4020376"/>
              <a:ext cx="2002156" cy="261937"/>
            </a:xfrm>
            <a:prstGeom prst="rect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а р и а н т ы   у с л о в и я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CA3FB5A4-C561-46A1-B780-7D45A430A65E}"/>
                </a:ext>
              </a:extLst>
            </p:cNvPr>
            <p:cNvCxnSpPr/>
            <p:nvPr/>
          </p:nvCxnSpPr>
          <p:spPr>
            <a:xfrm flipH="1">
              <a:off x="1958331" y="402365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D17F61E1-5F9C-466C-BA6B-75C4A3F3C365}"/>
                </a:ext>
              </a:extLst>
            </p:cNvPr>
            <p:cNvCxnSpPr/>
            <p:nvPr/>
          </p:nvCxnSpPr>
          <p:spPr>
            <a:xfrm flipH="1">
              <a:off x="3252461" y="419319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954BF635-F839-411E-BD7D-8CD6F7C185EA}"/>
                </a:ext>
              </a:extLst>
            </p:cNvPr>
            <p:cNvCxnSpPr/>
            <p:nvPr/>
          </p:nvCxnSpPr>
          <p:spPr>
            <a:xfrm flipH="1">
              <a:off x="3701406" y="4197008"/>
              <a:ext cx="2540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419D5D27-B00C-4F08-A8C4-3BE04255DABE}"/>
                </a:ext>
              </a:extLst>
            </p:cNvPr>
            <p:cNvCxnSpPr/>
            <p:nvPr/>
          </p:nvCxnSpPr>
          <p:spPr>
            <a:xfrm flipH="1">
              <a:off x="2372986" y="401730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8F325843-98CD-41E9-A18C-34778D30DD75}"/>
                </a:ext>
              </a:extLst>
            </p:cNvPr>
            <p:cNvCxnSpPr/>
            <p:nvPr/>
          </p:nvCxnSpPr>
          <p:spPr>
            <a:xfrm flipH="1">
              <a:off x="2065011" y="231931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CF13FAA6-CC62-467A-9FB1-B65E641B9C53}"/>
                </a:ext>
              </a:extLst>
            </p:cNvPr>
            <p:cNvCxnSpPr/>
            <p:nvPr/>
          </p:nvCxnSpPr>
          <p:spPr>
            <a:xfrm flipH="1">
              <a:off x="5920096" y="232312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0A7DE609-5442-4A6C-8CF0-5F4C13441BCA}"/>
                </a:ext>
              </a:extLst>
            </p:cNvPr>
            <p:cNvCxnSpPr/>
            <p:nvPr/>
          </p:nvCxnSpPr>
          <p:spPr>
            <a:xfrm flipH="1">
              <a:off x="2844156" y="420970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7E146D5A-9AA1-42DA-B235-E3B69DEBF0C2}"/>
                </a:ext>
              </a:extLst>
            </p:cNvPr>
            <p:cNvCxnSpPr/>
            <p:nvPr/>
          </p:nvCxnSpPr>
          <p:spPr>
            <a:xfrm>
              <a:off x="3174356" y="4332263"/>
              <a:ext cx="1466850" cy="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8A1339B7-459B-430F-B363-31739FF17579}"/>
                </a:ext>
              </a:extLst>
            </p:cNvPr>
            <p:cNvCxnSpPr/>
            <p:nvPr/>
          </p:nvCxnSpPr>
          <p:spPr>
            <a:xfrm>
              <a:off x="6397616" y="4324643"/>
              <a:ext cx="579120" cy="254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DEF9AD16-D90D-4E5B-8A4B-948834A9988A}"/>
                </a:ext>
              </a:extLst>
            </p:cNvPr>
            <p:cNvCxnSpPr/>
            <p:nvPr/>
          </p:nvCxnSpPr>
          <p:spPr>
            <a:xfrm>
              <a:off x="2610476" y="3836963"/>
              <a:ext cx="0" cy="65532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BB29DFDD-AF25-4B76-903A-9F3C8FE19303}"/>
                </a:ext>
              </a:extLst>
            </p:cNvPr>
            <p:cNvCxnSpPr/>
            <p:nvPr/>
          </p:nvCxnSpPr>
          <p:spPr>
            <a:xfrm flipV="1">
              <a:off x="2274561" y="4347503"/>
              <a:ext cx="213360" cy="254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768CFA3-79FC-4768-817D-58ECA50A2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6131" y="4513501"/>
              <a:ext cx="325438" cy="13811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вправо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39D910B6-DB45-469E-A33E-FDFE891D6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781" y="4519851"/>
              <a:ext cx="609600" cy="1467419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переходом к бегу спиной вперед и обратно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F041C1A0-28B4-4C59-BC38-330AC941B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8644" y="4521439"/>
              <a:ext cx="568325" cy="1465831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крутой на параллельных коньках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C4D41AE-3AA6-45CE-93F0-9BA946D24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532" y="4505562"/>
              <a:ext cx="411163" cy="13684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90</a:t>
              </a: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ymbol" panose="05050102010706020507" pitchFamily="18" charset="2"/>
                  <a:cs typeface="Times New Roman" panose="02020603050405020304" pitchFamily="18" charset="0"/>
                </a:rPr>
                <a:t>°</a:t>
              </a: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торможением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633338CE-05FD-42F9-858B-F97E10C7F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319" y="4505563"/>
              <a:ext cx="488950" cy="13684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 180</a:t>
              </a: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Symbol" panose="05050102010706020507" pitchFamily="18" charset="2"/>
                  <a:cs typeface="Times New Roman" panose="02020603050405020304" pitchFamily="18" charset="0"/>
                </a:rPr>
                <a:t>°</a:t>
              </a: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без торможения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981A2317-C656-4B3E-AB6E-3D9E3FE7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6157" y="4505562"/>
              <a:ext cx="557213" cy="13684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влево без прыжка и с прыжком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1FED290C-B573-4AB1-BE95-2C97BD6FB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9881" y="4494450"/>
              <a:ext cx="612774" cy="13684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вправо без прыжка и с прыжком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9B388B27-8E16-4A12-8C43-326DD591F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9231" y="4491276"/>
              <a:ext cx="339725" cy="137160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вперед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1DEB4589-91F2-44EB-9E1A-F10FBEBEF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281" y="4492863"/>
              <a:ext cx="477838" cy="137160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сторону, влево, вправо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64C4376F-0962-4C94-A5DE-3E83E7BA7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2681" y="4491276"/>
              <a:ext cx="355600" cy="1370012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назад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1B2C1019-1EDE-4203-9ACC-19FEEE75E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7519" y="4497626"/>
              <a:ext cx="438150" cy="137318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вперед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41C6AA9E-0DB4-4DA9-A22B-61B75BE5C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0756" y="4489688"/>
              <a:ext cx="458788" cy="137160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 сторону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40371138-4244-4AF2-BCB9-194A8A04D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595" y="4521439"/>
              <a:ext cx="568325" cy="137318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без отрыва коньков</a:t>
              </a:r>
              <a:r>
                <a:rPr kumimoji="0" lang="en-US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ото</a:t>
              </a:r>
              <a:r>
                <a:rPr kumimoji="0" lang="en-US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льда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C9BD3CD9-8FF2-47D2-9A7A-9C504DC03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044" y="4513501"/>
              <a:ext cx="349250" cy="137160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влево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7362FD87-0D24-4EDF-B049-4B2BB056B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106" y="4507151"/>
              <a:ext cx="347663" cy="13684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вправо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8CC57318-13FD-4264-8767-D52F65DB2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306" y="4513501"/>
              <a:ext cx="330200" cy="13811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влево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268A2D12-38FB-4310-BAC8-0C2AECA32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956" y="4524613"/>
              <a:ext cx="333375" cy="1381125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скрестным шагом</a:t>
              </a:r>
              <a:endParaRPr kumimoji="0" lang="ru-RU" altLang="ru-RU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D283CF07-3AD9-4D25-879A-B836AE853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616" y="2095553"/>
              <a:ext cx="1349375" cy="246062"/>
            </a:xfrm>
            <a:prstGeom prst="rect">
              <a:avLst/>
            </a:prstGeom>
            <a:noFill/>
            <a:ln w="126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 р и е м ы</a:t>
              </a:r>
              <a:endParaRPr kumimoji="0" lang="ru-RU" altLang="ru-RU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19C62CB9-FFF6-4680-A4B8-1F02E0D9F7D7}"/>
                </a:ext>
              </a:extLst>
            </p:cNvPr>
            <p:cNvCxnSpPr/>
            <p:nvPr/>
          </p:nvCxnSpPr>
          <p:spPr>
            <a:xfrm flipH="1">
              <a:off x="5168891" y="2249463"/>
              <a:ext cx="5080" cy="125095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A455287B-C5F5-4CAC-BC30-619F8016449C}"/>
                </a:ext>
              </a:extLst>
            </p:cNvPr>
            <p:cNvCxnSpPr/>
            <p:nvPr/>
          </p:nvCxnSpPr>
          <p:spPr>
            <a:xfrm flipH="1">
              <a:off x="8269596" y="2256448"/>
              <a:ext cx="2540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A5F747C0-BB86-43DC-8020-A88176642F4D}"/>
                </a:ext>
              </a:extLst>
            </p:cNvPr>
            <p:cNvCxnSpPr/>
            <p:nvPr/>
          </p:nvCxnSpPr>
          <p:spPr>
            <a:xfrm flipH="1">
              <a:off x="8906501" y="2313598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51BB9126-4B9E-4196-8762-FAEAD40FEEAD}"/>
                </a:ext>
              </a:extLst>
            </p:cNvPr>
            <p:cNvCxnSpPr/>
            <p:nvPr/>
          </p:nvCxnSpPr>
          <p:spPr>
            <a:xfrm flipH="1">
              <a:off x="7929871" y="231677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82778C19-DDCD-4432-B217-256D82020935}"/>
                </a:ext>
              </a:extLst>
            </p:cNvPr>
            <p:cNvCxnSpPr/>
            <p:nvPr/>
          </p:nvCxnSpPr>
          <p:spPr>
            <a:xfrm flipH="1">
              <a:off x="5927081" y="390681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6402D9DA-97F4-47DC-A293-244B13971D00}"/>
                </a:ext>
              </a:extLst>
            </p:cNvPr>
            <p:cNvCxnSpPr/>
            <p:nvPr/>
          </p:nvCxnSpPr>
          <p:spPr>
            <a:xfrm flipH="1">
              <a:off x="5189846" y="3906813"/>
              <a:ext cx="1905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425CAA90-2302-4C63-AE8E-601372105987}"/>
                </a:ext>
              </a:extLst>
            </p:cNvPr>
            <p:cNvCxnSpPr/>
            <p:nvPr/>
          </p:nvCxnSpPr>
          <p:spPr>
            <a:xfrm flipH="1">
              <a:off x="4370061" y="4197008"/>
              <a:ext cx="2540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7E2020BB-7B5B-4396-964B-D2C8197568A5}"/>
                </a:ext>
              </a:extLst>
            </p:cNvPr>
            <p:cNvCxnSpPr/>
            <p:nvPr/>
          </p:nvCxnSpPr>
          <p:spPr>
            <a:xfrm flipH="1">
              <a:off x="6687176" y="3994443"/>
              <a:ext cx="3810" cy="33020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F45E588D-440A-47F2-9CD5-1F705F12B719}"/>
                </a:ext>
              </a:extLst>
            </p:cNvPr>
            <p:cNvCxnSpPr/>
            <p:nvPr/>
          </p:nvCxnSpPr>
          <p:spPr>
            <a:xfrm flipH="1">
              <a:off x="10159991" y="3829343"/>
              <a:ext cx="1905" cy="632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0DC8ABC6-5AF6-4404-A879-FBBC7A5A1387}"/>
                </a:ext>
              </a:extLst>
            </p:cNvPr>
            <p:cNvCxnSpPr/>
            <p:nvPr/>
          </p:nvCxnSpPr>
          <p:spPr>
            <a:xfrm>
              <a:off x="9658976" y="3821723"/>
              <a:ext cx="7620" cy="64008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4AE64F2E-30F1-4721-9700-EE8DA5D3496A}"/>
                </a:ext>
              </a:extLst>
            </p:cNvPr>
            <p:cNvCxnSpPr>
              <a:cxnSpLocks/>
            </p:cNvCxnSpPr>
            <p:nvPr/>
          </p:nvCxnSpPr>
          <p:spPr>
            <a:xfrm>
              <a:off x="9011276" y="4087749"/>
              <a:ext cx="0" cy="366436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92" name="Прямая соединительная линия 91">
              <a:extLst>
                <a:ext uri="{FF2B5EF4-FFF2-40B4-BE49-F238E27FC236}">
                  <a16:creationId xmlns:a16="http://schemas.microsoft.com/office/drawing/2014/main" id="{55B60D12-424B-456D-80F0-77C108780C29}"/>
                </a:ext>
              </a:extLst>
            </p:cNvPr>
            <p:cNvCxnSpPr/>
            <p:nvPr/>
          </p:nvCxnSpPr>
          <p:spPr>
            <a:xfrm>
              <a:off x="8447396" y="3829343"/>
              <a:ext cx="0" cy="62484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6D638375-CAFF-48E2-82E1-B3A4B18EFE15}"/>
                </a:ext>
              </a:extLst>
            </p:cNvPr>
            <p:cNvCxnSpPr/>
            <p:nvPr/>
          </p:nvCxnSpPr>
          <p:spPr>
            <a:xfrm flipH="1">
              <a:off x="7882246" y="4421798"/>
              <a:ext cx="2540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BCB0E13A-1B6A-4040-95FC-595F71DB6461}"/>
                </a:ext>
              </a:extLst>
            </p:cNvPr>
            <p:cNvCxnSpPr/>
            <p:nvPr/>
          </p:nvCxnSpPr>
          <p:spPr>
            <a:xfrm flipV="1">
              <a:off x="8028296" y="4341153"/>
              <a:ext cx="977900" cy="19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6119F437-37F9-4B29-8DBA-7FEBD5C7C63C}"/>
                </a:ext>
              </a:extLst>
            </p:cNvPr>
            <p:cNvCxnSpPr/>
            <p:nvPr/>
          </p:nvCxnSpPr>
          <p:spPr>
            <a:xfrm>
              <a:off x="9678026" y="4332263"/>
              <a:ext cx="49339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C4E0164B-149F-4D74-8867-8807558A100A}"/>
                </a:ext>
              </a:extLst>
            </p:cNvPr>
            <p:cNvCxnSpPr/>
            <p:nvPr/>
          </p:nvCxnSpPr>
          <p:spPr>
            <a:xfrm flipH="1">
              <a:off x="5984866" y="4197643"/>
              <a:ext cx="1905" cy="127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439D00DD-1918-4DCE-A320-414EEA8DDC9A}"/>
                </a:ext>
              </a:extLst>
            </p:cNvPr>
            <p:cNvCxnSpPr/>
            <p:nvPr/>
          </p:nvCxnSpPr>
          <p:spPr>
            <a:xfrm flipH="1">
              <a:off x="6830051" y="4418623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BE28C818-C2E4-4DDF-84B0-9B333D54B675}"/>
                </a:ext>
              </a:extLst>
            </p:cNvPr>
            <p:cNvCxnSpPr/>
            <p:nvPr/>
          </p:nvCxnSpPr>
          <p:spPr>
            <a:xfrm flipH="1">
              <a:off x="6318241" y="4421798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DE150E45-D607-4F39-9517-28C08B777E48}"/>
                </a:ext>
              </a:extLst>
            </p:cNvPr>
            <p:cNvCxnSpPr/>
            <p:nvPr/>
          </p:nvCxnSpPr>
          <p:spPr>
            <a:xfrm flipH="1">
              <a:off x="5922001" y="4243363"/>
              <a:ext cx="2540" cy="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67AE4D9B-04E2-496E-A8B9-9F601E6BB37A}"/>
                </a:ext>
              </a:extLst>
            </p:cNvPr>
            <p:cNvCxnSpPr/>
            <p:nvPr/>
          </p:nvCxnSpPr>
          <p:spPr>
            <a:xfrm>
              <a:off x="4888856" y="4332263"/>
              <a:ext cx="8807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133FAA34-FF46-49AD-A11A-A21FA3B440EE}"/>
                </a:ext>
              </a:extLst>
            </p:cNvPr>
            <p:cNvCxnSpPr/>
            <p:nvPr/>
          </p:nvCxnSpPr>
          <p:spPr>
            <a:xfrm flipH="1">
              <a:off x="5184131" y="4242093"/>
              <a:ext cx="2540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89BD5730-5723-46EA-B205-B8C287AF89DE}"/>
                </a:ext>
              </a:extLst>
            </p:cNvPr>
            <p:cNvCxnSpPr/>
            <p:nvPr/>
          </p:nvCxnSpPr>
          <p:spPr>
            <a:xfrm flipH="1">
              <a:off x="5662286" y="4421163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449575C1-E03A-4757-8D61-43B5EF44CCD5}"/>
                </a:ext>
              </a:extLst>
            </p:cNvPr>
            <p:cNvCxnSpPr/>
            <p:nvPr/>
          </p:nvCxnSpPr>
          <p:spPr>
            <a:xfrm flipH="1">
              <a:off x="5143491" y="4419893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E988FA7E-CAF2-4149-9007-848F2E9C41D3}"/>
                </a:ext>
              </a:extLst>
            </p:cNvPr>
            <p:cNvCxnSpPr/>
            <p:nvPr/>
          </p:nvCxnSpPr>
          <p:spPr>
            <a:xfrm flipH="1">
              <a:off x="2521576" y="4369728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362685AA-89BB-4AEE-A67B-EF5825DD979A}"/>
                </a:ext>
              </a:extLst>
            </p:cNvPr>
            <p:cNvCxnSpPr/>
            <p:nvPr/>
          </p:nvCxnSpPr>
          <p:spPr>
            <a:xfrm flipH="1">
              <a:off x="2085331" y="4369728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743BF316-115A-49A2-A07F-D0F4DB12CD26}"/>
                </a:ext>
              </a:extLst>
            </p:cNvPr>
            <p:cNvCxnSpPr/>
            <p:nvPr/>
          </p:nvCxnSpPr>
          <p:spPr>
            <a:xfrm flipH="1">
              <a:off x="1061076" y="4365283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1C43B530-4FCF-4915-893B-823009DF4B14}"/>
                </a:ext>
              </a:extLst>
            </p:cNvPr>
            <p:cNvCxnSpPr/>
            <p:nvPr/>
          </p:nvCxnSpPr>
          <p:spPr>
            <a:xfrm flipH="1">
              <a:off x="1550026" y="4364648"/>
              <a:ext cx="1905" cy="1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1FA6668E-1BBB-4BBB-9C52-9E89AB2137B9}"/>
                </a:ext>
              </a:extLst>
            </p:cNvPr>
            <p:cNvCxnSpPr/>
            <p:nvPr/>
          </p:nvCxnSpPr>
          <p:spPr>
            <a:xfrm>
              <a:off x="1848476" y="1371258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A940AED2-FE0F-463A-AE70-F0A62FB5BDA5}"/>
                </a:ext>
              </a:extLst>
            </p:cNvPr>
            <p:cNvCxnSpPr/>
            <p:nvPr/>
          </p:nvCxnSpPr>
          <p:spPr>
            <a:xfrm>
              <a:off x="3517256" y="13757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1A8A7E87-9C66-412E-9C5A-D7FDCCAD9258}"/>
                </a:ext>
              </a:extLst>
            </p:cNvPr>
            <p:cNvCxnSpPr/>
            <p:nvPr/>
          </p:nvCxnSpPr>
          <p:spPr>
            <a:xfrm>
              <a:off x="6580496" y="13757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1C8A220E-C0BC-4D04-830A-B562DC9106FA}"/>
                </a:ext>
              </a:extLst>
            </p:cNvPr>
            <p:cNvCxnSpPr/>
            <p:nvPr/>
          </p:nvCxnSpPr>
          <p:spPr>
            <a:xfrm>
              <a:off x="8394056" y="13757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E1ECB7E8-AE90-43B0-AE40-D5B53D0BF7E6}"/>
                </a:ext>
              </a:extLst>
            </p:cNvPr>
            <p:cNvCxnSpPr/>
            <p:nvPr/>
          </p:nvCxnSpPr>
          <p:spPr>
            <a:xfrm>
              <a:off x="9846936" y="136808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15799AFD-0D8E-4EFA-8FA3-0B2F8F344A2F}"/>
                </a:ext>
              </a:extLst>
            </p:cNvPr>
            <p:cNvCxnSpPr/>
            <p:nvPr/>
          </p:nvCxnSpPr>
          <p:spPr>
            <a:xfrm>
              <a:off x="5932796" y="3992538"/>
              <a:ext cx="750570" cy="127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0AE2E0B0-E9AD-4E8C-82F4-DA96D6E2ACD9}"/>
                </a:ext>
              </a:extLst>
            </p:cNvPr>
            <p:cNvCxnSpPr/>
            <p:nvPr/>
          </p:nvCxnSpPr>
          <p:spPr>
            <a:xfrm>
              <a:off x="5932796" y="3843948"/>
              <a:ext cx="0" cy="1498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DCD5DE56-69AD-4574-83C4-AAA2925B57EE}"/>
                </a:ext>
              </a:extLst>
            </p:cNvPr>
            <p:cNvCxnSpPr/>
            <p:nvPr/>
          </p:nvCxnSpPr>
          <p:spPr>
            <a:xfrm>
              <a:off x="6542396" y="3828708"/>
              <a:ext cx="0" cy="1498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BFFF7BF9-241A-40BD-B56B-8D7321D9234B}"/>
                </a:ext>
              </a:extLst>
            </p:cNvPr>
            <p:cNvCxnSpPr/>
            <p:nvPr/>
          </p:nvCxnSpPr>
          <p:spPr>
            <a:xfrm>
              <a:off x="4637396" y="22520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4F9C46B1-41CB-4C3F-AA0B-AFBB7DB690C0}"/>
                </a:ext>
              </a:extLst>
            </p:cNvPr>
            <p:cNvCxnSpPr/>
            <p:nvPr/>
          </p:nvCxnSpPr>
          <p:spPr>
            <a:xfrm>
              <a:off x="4043036" y="224438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FF5B94BD-8546-4AE7-A6A2-8CD292626D87}"/>
                </a:ext>
              </a:extLst>
            </p:cNvPr>
            <p:cNvCxnSpPr/>
            <p:nvPr/>
          </p:nvCxnSpPr>
          <p:spPr>
            <a:xfrm>
              <a:off x="3174356" y="22520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19" name="Прямая соединительная линия 118">
              <a:extLst>
                <a:ext uri="{FF2B5EF4-FFF2-40B4-BE49-F238E27FC236}">
                  <a16:creationId xmlns:a16="http://schemas.microsoft.com/office/drawing/2014/main" id="{3C9A0BB2-B050-48BC-B412-4F76AFB45DFC}"/>
                </a:ext>
              </a:extLst>
            </p:cNvPr>
            <p:cNvCxnSpPr/>
            <p:nvPr/>
          </p:nvCxnSpPr>
          <p:spPr>
            <a:xfrm>
              <a:off x="3623936" y="1947203"/>
              <a:ext cx="0" cy="4267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0" name="Прямая соединительная линия 119">
              <a:extLst>
                <a:ext uri="{FF2B5EF4-FFF2-40B4-BE49-F238E27FC236}">
                  <a16:creationId xmlns:a16="http://schemas.microsoft.com/office/drawing/2014/main" id="{AB1E8914-1016-4C37-AC10-014A78786808}"/>
                </a:ext>
              </a:extLst>
            </p:cNvPr>
            <p:cNvCxnSpPr/>
            <p:nvPr/>
          </p:nvCxnSpPr>
          <p:spPr>
            <a:xfrm>
              <a:off x="1688456" y="1947203"/>
              <a:ext cx="0" cy="4267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549B1935-6D43-4109-9201-ACAFE666F8F9}"/>
                </a:ext>
              </a:extLst>
            </p:cNvPr>
            <p:cNvCxnSpPr/>
            <p:nvPr/>
          </p:nvCxnSpPr>
          <p:spPr>
            <a:xfrm>
              <a:off x="6588116" y="1954823"/>
              <a:ext cx="0" cy="41910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2" name="Прямая соединительная линия 121">
              <a:extLst>
                <a:ext uri="{FF2B5EF4-FFF2-40B4-BE49-F238E27FC236}">
                  <a16:creationId xmlns:a16="http://schemas.microsoft.com/office/drawing/2014/main" id="{8CF5F9D5-2662-4FA3-BC9C-1756ECEECB5A}"/>
                </a:ext>
              </a:extLst>
            </p:cNvPr>
            <p:cNvCxnSpPr/>
            <p:nvPr/>
          </p:nvCxnSpPr>
          <p:spPr>
            <a:xfrm>
              <a:off x="8439776" y="1954823"/>
              <a:ext cx="7620" cy="4267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3" name="Прямая соединительная линия 122">
              <a:extLst>
                <a:ext uri="{FF2B5EF4-FFF2-40B4-BE49-F238E27FC236}">
                  <a16:creationId xmlns:a16="http://schemas.microsoft.com/office/drawing/2014/main" id="{C3DBED61-1F63-4280-84FA-7CBD3DDF9392}"/>
                </a:ext>
              </a:extLst>
            </p:cNvPr>
            <p:cNvCxnSpPr/>
            <p:nvPr/>
          </p:nvCxnSpPr>
          <p:spPr>
            <a:xfrm>
              <a:off x="9883766" y="1948473"/>
              <a:ext cx="0" cy="3124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E05E1B91-3E98-4E55-8EBB-AFA1F26C64B1}"/>
                </a:ext>
              </a:extLst>
            </p:cNvPr>
            <p:cNvCxnSpPr/>
            <p:nvPr/>
          </p:nvCxnSpPr>
          <p:spPr>
            <a:xfrm>
              <a:off x="8028296" y="433226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736CD586-364D-495C-B2E3-9DB8F58110B5}"/>
                </a:ext>
              </a:extLst>
            </p:cNvPr>
            <p:cNvCxnSpPr/>
            <p:nvPr/>
          </p:nvCxnSpPr>
          <p:spPr>
            <a:xfrm>
              <a:off x="9681836" y="2270418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74064E1B-E935-4F55-A3C6-6C58D4EB20AE}"/>
                </a:ext>
              </a:extLst>
            </p:cNvPr>
            <p:cNvCxnSpPr/>
            <p:nvPr/>
          </p:nvCxnSpPr>
          <p:spPr>
            <a:xfrm>
              <a:off x="10108556" y="224438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7" name="Прямая соединительная линия 126">
              <a:extLst>
                <a:ext uri="{FF2B5EF4-FFF2-40B4-BE49-F238E27FC236}">
                  <a16:creationId xmlns:a16="http://schemas.microsoft.com/office/drawing/2014/main" id="{2BE20C97-361A-4CB5-A315-B05378DC5CA6}"/>
                </a:ext>
              </a:extLst>
            </p:cNvPr>
            <p:cNvCxnSpPr/>
            <p:nvPr/>
          </p:nvCxnSpPr>
          <p:spPr>
            <a:xfrm>
              <a:off x="5988041" y="22520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8" name="Прямая соединительная линия 127">
              <a:extLst>
                <a:ext uri="{FF2B5EF4-FFF2-40B4-BE49-F238E27FC236}">
                  <a16:creationId xmlns:a16="http://schemas.microsoft.com/office/drawing/2014/main" id="{AA3AD807-F663-4F5B-ABEB-30097DE817D8}"/>
                </a:ext>
              </a:extLst>
            </p:cNvPr>
            <p:cNvCxnSpPr/>
            <p:nvPr/>
          </p:nvCxnSpPr>
          <p:spPr>
            <a:xfrm>
              <a:off x="7155806" y="226724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F974665D-E624-4558-B9CC-661978EBA29C}"/>
                </a:ext>
              </a:extLst>
            </p:cNvPr>
            <p:cNvCxnSpPr/>
            <p:nvPr/>
          </p:nvCxnSpPr>
          <p:spPr>
            <a:xfrm>
              <a:off x="7997816" y="226724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7EF835E3-C47D-4B20-8D77-81CA56B212BA}"/>
                </a:ext>
              </a:extLst>
            </p:cNvPr>
            <p:cNvCxnSpPr/>
            <p:nvPr/>
          </p:nvCxnSpPr>
          <p:spPr>
            <a:xfrm>
              <a:off x="8973811" y="2285658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45A5FF13-F2BB-4097-B939-AC306B1487E3}"/>
                </a:ext>
              </a:extLst>
            </p:cNvPr>
            <p:cNvCxnSpPr/>
            <p:nvPr/>
          </p:nvCxnSpPr>
          <p:spPr>
            <a:xfrm>
              <a:off x="6397616" y="433226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3BB21358-F56B-4576-A803-F994FB40B235}"/>
                </a:ext>
              </a:extLst>
            </p:cNvPr>
            <p:cNvCxnSpPr/>
            <p:nvPr/>
          </p:nvCxnSpPr>
          <p:spPr>
            <a:xfrm>
              <a:off x="6976736" y="432464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BDA5EB9C-D7ED-4A9E-A20B-B863176A1FBB}"/>
                </a:ext>
              </a:extLst>
            </p:cNvPr>
            <p:cNvCxnSpPr/>
            <p:nvPr/>
          </p:nvCxnSpPr>
          <p:spPr>
            <a:xfrm>
              <a:off x="1200776" y="226724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id="{B89C2CB4-C0E0-4ED5-83F5-06D06A92B7BD}"/>
                </a:ext>
              </a:extLst>
            </p:cNvPr>
            <p:cNvCxnSpPr/>
            <p:nvPr/>
          </p:nvCxnSpPr>
          <p:spPr>
            <a:xfrm>
              <a:off x="2129781" y="225200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5" name="Прямая соединительная линия 134">
              <a:extLst>
                <a:ext uri="{FF2B5EF4-FFF2-40B4-BE49-F238E27FC236}">
                  <a16:creationId xmlns:a16="http://schemas.microsoft.com/office/drawing/2014/main" id="{2BE4751E-FD12-409E-9AED-995CF055F1F5}"/>
                </a:ext>
              </a:extLst>
            </p:cNvPr>
            <p:cNvCxnSpPr/>
            <p:nvPr/>
          </p:nvCxnSpPr>
          <p:spPr>
            <a:xfrm>
              <a:off x="2557771" y="224438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34FEF522-2963-4DB0-B4E8-310A15569D0B}"/>
                </a:ext>
              </a:extLst>
            </p:cNvPr>
            <p:cNvCxnSpPr/>
            <p:nvPr/>
          </p:nvCxnSpPr>
          <p:spPr>
            <a:xfrm>
              <a:off x="5140316" y="3821723"/>
              <a:ext cx="1905" cy="1752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37" name="Прямая соединительная линия 136">
              <a:extLst>
                <a:ext uri="{FF2B5EF4-FFF2-40B4-BE49-F238E27FC236}">
                  <a16:creationId xmlns:a16="http://schemas.microsoft.com/office/drawing/2014/main" id="{AC57C9C9-E53C-4EC9-B32C-8547C68B0DCC}"/>
                </a:ext>
              </a:extLst>
            </p:cNvPr>
            <p:cNvCxnSpPr/>
            <p:nvPr/>
          </p:nvCxnSpPr>
          <p:spPr>
            <a:xfrm>
              <a:off x="4881236" y="4005873"/>
              <a:ext cx="270510" cy="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11E1FDDE-B39B-4E12-9882-FA5392EDF3FB}"/>
                </a:ext>
              </a:extLst>
            </p:cNvPr>
            <p:cNvCxnSpPr/>
            <p:nvPr/>
          </p:nvCxnSpPr>
          <p:spPr>
            <a:xfrm flipV="1">
              <a:off x="4888856" y="4019843"/>
              <a:ext cx="0" cy="315595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BE8078AC-52E9-4EBB-BCE8-98647DDF761B}"/>
                </a:ext>
              </a:extLst>
            </p:cNvPr>
            <p:cNvCxnSpPr/>
            <p:nvPr/>
          </p:nvCxnSpPr>
          <p:spPr>
            <a:xfrm>
              <a:off x="5324466" y="4335438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3" name="Прямая соединительная линия 142">
              <a:extLst>
                <a:ext uri="{FF2B5EF4-FFF2-40B4-BE49-F238E27FC236}">
                  <a16:creationId xmlns:a16="http://schemas.microsoft.com/office/drawing/2014/main" id="{C87F26C0-0F1E-4F1B-B455-70265B75CA92}"/>
                </a:ext>
              </a:extLst>
            </p:cNvPr>
            <p:cNvCxnSpPr/>
            <p:nvPr/>
          </p:nvCxnSpPr>
          <p:spPr>
            <a:xfrm>
              <a:off x="5769601" y="4350678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id="{FC1DF5B8-209A-4AAC-B57F-AB9E6B3440BE}"/>
                </a:ext>
              </a:extLst>
            </p:cNvPr>
            <p:cNvCxnSpPr/>
            <p:nvPr/>
          </p:nvCxnSpPr>
          <p:spPr>
            <a:xfrm>
              <a:off x="4633586" y="3844583"/>
              <a:ext cx="3810" cy="63246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5" name="Прямая соединительная линия 144">
              <a:extLst>
                <a:ext uri="{FF2B5EF4-FFF2-40B4-BE49-F238E27FC236}">
                  <a16:creationId xmlns:a16="http://schemas.microsoft.com/office/drawing/2014/main" id="{345E3592-E7CB-4BD8-A4AD-653183C464CC}"/>
                </a:ext>
              </a:extLst>
            </p:cNvPr>
            <p:cNvCxnSpPr/>
            <p:nvPr/>
          </p:nvCxnSpPr>
          <p:spPr>
            <a:xfrm>
              <a:off x="4035416" y="3821723"/>
              <a:ext cx="0" cy="66294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61FFF9F2-9EE7-4FFD-8667-CF0875F5E993}"/>
                </a:ext>
              </a:extLst>
            </p:cNvPr>
            <p:cNvCxnSpPr/>
            <p:nvPr/>
          </p:nvCxnSpPr>
          <p:spPr>
            <a:xfrm>
              <a:off x="3623936" y="3836963"/>
              <a:ext cx="0" cy="63246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53FB63A9-3B5D-4470-BA9B-B07E3A811ADB}"/>
                </a:ext>
              </a:extLst>
            </p:cNvPr>
            <p:cNvCxnSpPr/>
            <p:nvPr/>
          </p:nvCxnSpPr>
          <p:spPr>
            <a:xfrm>
              <a:off x="3174356" y="3829343"/>
              <a:ext cx="0" cy="64770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1BC22B6C-A9B5-4870-8137-F0199EE604A7}"/>
                </a:ext>
              </a:extLst>
            </p:cNvPr>
            <p:cNvCxnSpPr/>
            <p:nvPr/>
          </p:nvCxnSpPr>
          <p:spPr>
            <a:xfrm flipH="1">
              <a:off x="2486016" y="3814103"/>
              <a:ext cx="2540" cy="53340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49" name="Прямая соединительная линия 148">
              <a:extLst>
                <a:ext uri="{FF2B5EF4-FFF2-40B4-BE49-F238E27FC236}">
                  <a16:creationId xmlns:a16="http://schemas.microsoft.com/office/drawing/2014/main" id="{D572AAE4-593B-4F51-84E9-AC9EA2BEDEB6}"/>
                </a:ext>
              </a:extLst>
            </p:cNvPr>
            <p:cNvCxnSpPr/>
            <p:nvPr/>
          </p:nvCxnSpPr>
          <p:spPr>
            <a:xfrm>
              <a:off x="2275196" y="4369093"/>
              <a:ext cx="0" cy="11874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0" name="Прямая соединительная линия 149">
              <a:extLst>
                <a:ext uri="{FF2B5EF4-FFF2-40B4-BE49-F238E27FC236}">
                  <a16:creationId xmlns:a16="http://schemas.microsoft.com/office/drawing/2014/main" id="{429C0C50-18E1-4A90-9F3E-B4A0B5765001}"/>
                </a:ext>
              </a:extLst>
            </p:cNvPr>
            <p:cNvCxnSpPr/>
            <p:nvPr/>
          </p:nvCxnSpPr>
          <p:spPr>
            <a:xfrm>
              <a:off x="2087236" y="3836963"/>
              <a:ext cx="1270" cy="498475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8CCEE472-F4B8-41E0-8071-CFEC8F964263}"/>
                </a:ext>
              </a:extLst>
            </p:cNvPr>
            <p:cNvCxnSpPr/>
            <p:nvPr/>
          </p:nvCxnSpPr>
          <p:spPr>
            <a:xfrm>
              <a:off x="1246496" y="4347503"/>
              <a:ext cx="834390" cy="0"/>
            </a:xfrm>
            <a:prstGeom prst="line">
              <a:avLst/>
            </a:prstGeom>
            <a:ln w="648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2" name="Прямая соединительная линия 151">
              <a:extLst>
                <a:ext uri="{FF2B5EF4-FFF2-40B4-BE49-F238E27FC236}">
                  <a16:creationId xmlns:a16="http://schemas.microsoft.com/office/drawing/2014/main" id="{6ACDB2BC-690C-42E8-8C4B-02C2FA6EA07C}"/>
                </a:ext>
              </a:extLst>
            </p:cNvPr>
            <p:cNvCxnSpPr/>
            <p:nvPr/>
          </p:nvCxnSpPr>
          <p:spPr>
            <a:xfrm>
              <a:off x="1254116" y="4347503"/>
              <a:ext cx="0" cy="9588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3" name="Прямая соединительная линия 152">
              <a:extLst>
                <a:ext uri="{FF2B5EF4-FFF2-40B4-BE49-F238E27FC236}">
                  <a16:creationId xmlns:a16="http://schemas.microsoft.com/office/drawing/2014/main" id="{8B3DDFBC-9671-47D0-9A82-E3032660D11E}"/>
                </a:ext>
              </a:extLst>
            </p:cNvPr>
            <p:cNvCxnSpPr/>
            <p:nvPr/>
          </p:nvCxnSpPr>
          <p:spPr>
            <a:xfrm>
              <a:off x="1627496" y="4350678"/>
              <a:ext cx="0" cy="95885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cxnSp>
          <p:nvCxnSpPr>
            <p:cNvPr id="154" name="Прямая соединительная линия 153">
              <a:extLst>
                <a:ext uri="{FF2B5EF4-FFF2-40B4-BE49-F238E27FC236}">
                  <a16:creationId xmlns:a16="http://schemas.microsoft.com/office/drawing/2014/main" id="{CE73D629-504D-4580-9E9E-5EC2FEAC5F08}"/>
                </a:ext>
              </a:extLst>
            </p:cNvPr>
            <p:cNvCxnSpPr>
              <a:cxnSpLocks/>
            </p:cNvCxnSpPr>
            <p:nvPr/>
          </p:nvCxnSpPr>
          <p:spPr>
            <a:xfrm>
              <a:off x="5704196" y="1043216"/>
              <a:ext cx="0" cy="158497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cxn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FFCBCE45-BF89-40F1-8C54-D4DEE1B26567}"/>
                </a:ext>
              </a:extLst>
            </p:cNvPr>
            <p:cNvSpPr/>
            <p:nvPr/>
          </p:nvSpPr>
          <p:spPr>
            <a:xfrm>
              <a:off x="4739265" y="470264"/>
              <a:ext cx="1998425" cy="552702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Техника передвижения на коньках</a:t>
              </a:r>
              <a:endPara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5AB2C706-0B35-4775-BFBA-4ED532F23108}"/>
                </a:ext>
              </a:extLst>
            </p:cNvPr>
            <p:cNvSpPr/>
            <p:nvPr/>
          </p:nvSpPr>
          <p:spPr>
            <a:xfrm>
              <a:off x="5238415" y="1115539"/>
              <a:ext cx="1000125" cy="283210"/>
            </a:xfrm>
            <a:prstGeom prst="rect">
              <a:avLst/>
            </a:prstGeom>
            <a:noFill/>
            <a:ln w="12600">
              <a:solidFill>
                <a:schemeClr val="bg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anchor="ctr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 р у п </a:t>
              </a:r>
              <a:r>
                <a:rPr lang="ru-RU" sz="105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</a:t>
              </a:r>
              <a:r>
                <a:rPr lang="ru-RU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ы </a:t>
              </a:r>
              <a:endParaRPr lang="ru-RU" sz="10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41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23CD92-D625-4CF2-99FB-3F0725479F7B}"/>
              </a:ext>
            </a:extLst>
          </p:cNvPr>
          <p:cNvSpPr/>
          <p:nvPr/>
        </p:nvSpPr>
        <p:spPr>
          <a:xfrm>
            <a:off x="758700" y="737573"/>
            <a:ext cx="74886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Характерной особенностью хоккея, в отличие от других спортив­ных игр, является то, что игровая деятельность хоккеистов осуще­ствляется в движении на коньках. Поэтому техника передвижения на коньках является основой мастерства хоккеиста. </a:t>
            </a:r>
          </a:p>
          <a:p>
            <a:pPr indent="177800" algn="just">
              <a:tabLst>
                <a:tab pos="177800" algn="l"/>
              </a:tabLst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Ее суть сводится к выполнению рационально организованных движений, направ­ленных на скоростно-маневренное прохождение хоккеистом игро­вого пространства.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 процессе игровой деятельности он выполняет различные виды бега, поворотов, торможений, прыжков.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3FAB3F-58E0-4811-A685-3A759FC120A4}"/>
              </a:ext>
            </a:extLst>
          </p:cNvPr>
          <p:cNvSpPr/>
          <p:nvPr/>
        </p:nvSpPr>
        <p:spPr>
          <a:xfrm>
            <a:off x="758699" y="411849"/>
            <a:ext cx="7399880" cy="275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lnSpc>
                <a:spcPts val="1400"/>
              </a:lnSpc>
              <a:spcBef>
                <a:spcPts val="1500"/>
              </a:spcBef>
              <a:spcAft>
                <a:spcPts val="1135"/>
              </a:spcAft>
              <a:buSzPts val="1400"/>
              <a:buFont typeface="+mj-lt"/>
              <a:buAutoNum type="arabicPeriod" startAt="4"/>
              <a:tabLst>
                <a:tab pos="1126490" algn="l"/>
              </a:tabLst>
            </a:pPr>
            <a:r>
              <a:rPr lang="ru-RU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Техника передвижения на коньках (владения коньками)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A60A0B0-8161-46DF-8E8A-2AD56CD45CC3}"/>
              </a:ext>
            </a:extLst>
          </p:cNvPr>
          <p:cNvSpPr/>
          <p:nvPr/>
        </p:nvSpPr>
        <p:spPr>
          <a:xfrm>
            <a:off x="758700" y="2683651"/>
            <a:ext cx="7488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способу выполнения бег на коньках подраз­деляется на:</a:t>
            </a:r>
          </a:p>
          <a:p>
            <a:pPr marL="896938" lvl="0" indent="-355600" algn="just">
              <a:buSzPts val="1400"/>
              <a:buFont typeface="Wingdings" panose="05000000000000000000" pitchFamily="2" charset="2"/>
              <a:buChar char="Ø"/>
              <a:tabLst>
                <a:tab pos="43815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скользящими шагами;</a:t>
            </a:r>
          </a:p>
          <a:p>
            <a:pPr marL="896938" lvl="0" indent="-355600" algn="just">
              <a:buSzPts val="1400"/>
              <a:buFont typeface="Wingdings" panose="05000000000000000000" pitchFamily="2" charset="2"/>
              <a:buChar char="Ø"/>
              <a:tabLst>
                <a:tab pos="43815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короткими шагами;</a:t>
            </a:r>
          </a:p>
          <a:p>
            <a:pPr marL="896938" lvl="0" indent="-355600" algn="just">
              <a:buSzPts val="1400"/>
              <a:buFont typeface="Wingdings" panose="05000000000000000000" pitchFamily="2" charset="2"/>
              <a:buChar char="Ø"/>
              <a:tabLst>
                <a:tab pos="43815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скрестными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шагами;</a:t>
            </a:r>
          </a:p>
          <a:p>
            <a:pPr marL="896938" indent="-35560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спиной вперед.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двигательный механизм этих видов бега имеет много общего. Его суть заключается в переменных толчковых движениях ногами. Однако кинематические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динамические характеристики, содержание и координация движения имеют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заметные различия.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CE3859-7E62-42F8-ADAE-401ACDD3E977}"/>
              </a:ext>
            </a:extLst>
          </p:cNvPr>
          <p:cNvSpPr/>
          <p:nvPr/>
        </p:nvSpPr>
        <p:spPr>
          <a:xfrm>
            <a:off x="758699" y="2345097"/>
            <a:ext cx="1890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 на коньках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5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DB4F6B-B487-46B6-858E-8AB275F805E5}"/>
              </a:ext>
            </a:extLst>
          </p:cNvPr>
          <p:cNvSpPr/>
          <p:nvPr/>
        </p:nvSpPr>
        <p:spPr>
          <a:xfrm>
            <a:off x="758699" y="1014800"/>
            <a:ext cx="76839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Наиболее часто применяется в игре </a:t>
            </a:r>
            <a:r>
              <a:rPr lang="ru-RU" b="1" i="1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бег скользящими шагами. 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Им пользуются в большинстве случаев, когда надо пробежать относительно большое расстояние. Это бывает при откате к сво­им воротам при потере шайбы, при «длинной» контратаке и т.д.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Этот вид бега самый экономичный, так как позволяет более ра­ционально использовать инерцию собственного тела при сколь­жении на коньках и успевать при этом расслаблять мышцы, уча­ствующие в толчковых движениях.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EB0AAF-068A-40A3-920C-5C512A40B788}"/>
              </a:ext>
            </a:extLst>
          </p:cNvPr>
          <p:cNvSpPr/>
          <p:nvPr/>
        </p:nvSpPr>
        <p:spPr>
          <a:xfrm>
            <a:off x="758699" y="2662778"/>
            <a:ext cx="76839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Эффективность бега во мно­гом зависит от стойки (посадки) хоккеиста, т.е. его исходного положения, определяемого рациональным расположением звеньев тела в про­странстве.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Стойка должна быть удобной (!!!), устойчивой и обеспе­чивать возможность свободного проявления рабочих усилий в от­талкивающих движениях ногами для развития определенной </a:t>
            </a:r>
            <a:b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ско­рости. </a:t>
            </a:r>
          </a:p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Стойка посадка во многом зависит от анатомо-морфологических особенностей хоккеиста (роста, длины отдельных звеньев тела).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30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6" cy="5148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/>
          <p:nvPr/>
        </p:nvSpPr>
        <p:spPr>
          <a:xfrm>
            <a:off x="758699" y="0"/>
            <a:ext cx="955200" cy="36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26721"/>
          <a:stretch/>
        </p:blipFill>
        <p:spPr>
          <a:xfrm>
            <a:off x="926463" y="79518"/>
            <a:ext cx="619687" cy="21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CCCEC-4FD5-43A8-BA06-08497FFADE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14"/>
          <a:stretch/>
        </p:blipFill>
        <p:spPr>
          <a:xfrm>
            <a:off x="4975006" y="270399"/>
            <a:ext cx="3861782" cy="46027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0FF51D-7B7A-45D9-AD89-0819E11F499F}"/>
              </a:ext>
            </a:extLst>
          </p:cNvPr>
          <p:cNvSpPr/>
          <p:nvPr/>
        </p:nvSpPr>
        <p:spPr>
          <a:xfrm>
            <a:off x="758699" y="694331"/>
            <a:ext cx="40485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Вместе с тем при обучении целесообразно придерживаться сле­дующего усредненного, </a:t>
            </a:r>
            <a:r>
              <a:rPr lang="ru-RU" dirty="0" err="1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биомеханически</a:t>
            </a:r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обоснованного вариан­та. Туловище наклонено вперед на 15-25° от вертикали и согнуто в тазобедренном суставе под углом 100-120°, так что проекция плеч опережает колени.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88300A-1EC8-4770-B2EC-A08A24BEFD9D}"/>
              </a:ext>
            </a:extLst>
          </p:cNvPr>
          <p:cNvSpPr/>
          <p:nvPr/>
        </p:nvSpPr>
        <p:spPr>
          <a:xfrm>
            <a:off x="758698" y="2636887"/>
            <a:ext cx="40485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dirty="0"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Ноги согнуты в коленном и голеностопном суставах соответственно под углами 90-110° и 70-80° так, чтобы проекция колена опережала стопу. Плечи раз­вернуты, живот подтянут, голова поднята. Такая стойка (посадка) обес­печивает нормальную работу мышц ног, не стесняет работу ор­ганов дыхательной и сердечно-сосудистой систем, позволяет хоккеисту хорошо видеть и ориентироваться в окружающей об­становке.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80514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4790</Words>
  <Application>Microsoft Office PowerPoint</Application>
  <PresentationFormat>Экран (16:9)</PresentationFormat>
  <Paragraphs>267</Paragraphs>
  <Slides>37</Slides>
  <Notes>36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Times New Roman</vt:lpstr>
      <vt:lpstr>TimesNewRomanPSMT</vt:lpstr>
      <vt:lpstr>Wingdings</vt:lpstr>
      <vt:lpstr>Simple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user-8</dc:creator>
  <cp:lastModifiedBy>235</cp:lastModifiedBy>
  <cp:revision>73</cp:revision>
  <dcterms:modified xsi:type="dcterms:W3CDTF">2025-08-20T09:19:13Z</dcterms:modified>
</cp:coreProperties>
</file>